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bookmarkIdSeed="3">
  <p:sldMasterIdLst>
    <p:sldMasterId id="2147483660" r:id="rId2"/>
  </p:sldMasterIdLst>
  <p:notesMasterIdLst>
    <p:notesMasterId r:id="rId54"/>
  </p:notesMasterIdLst>
  <p:handoutMasterIdLst>
    <p:handoutMasterId r:id="rId55"/>
  </p:handoutMasterIdLst>
  <p:sldIdLst>
    <p:sldId id="694" r:id="rId3"/>
    <p:sldId id="725" r:id="rId4"/>
    <p:sldId id="731" r:id="rId5"/>
    <p:sldId id="732" r:id="rId6"/>
    <p:sldId id="741" r:id="rId7"/>
    <p:sldId id="745" r:id="rId8"/>
    <p:sldId id="743" r:id="rId9"/>
    <p:sldId id="744" r:id="rId10"/>
    <p:sldId id="712" r:id="rId11"/>
    <p:sldId id="709" r:id="rId12"/>
    <p:sldId id="714" r:id="rId13"/>
    <p:sldId id="710" r:id="rId14"/>
    <p:sldId id="713" r:id="rId15"/>
    <p:sldId id="711" r:id="rId16"/>
    <p:sldId id="715" r:id="rId17"/>
    <p:sldId id="631" r:id="rId18"/>
    <p:sldId id="716" r:id="rId19"/>
    <p:sldId id="695" r:id="rId20"/>
    <p:sldId id="696" r:id="rId21"/>
    <p:sldId id="698" r:id="rId22"/>
    <p:sldId id="700" r:id="rId23"/>
    <p:sldId id="701" r:id="rId24"/>
    <p:sldId id="703" r:id="rId25"/>
    <p:sldId id="704" r:id="rId26"/>
    <p:sldId id="707" r:id="rId27"/>
    <p:sldId id="717" r:id="rId28"/>
    <p:sldId id="671" r:id="rId29"/>
    <p:sldId id="672" r:id="rId30"/>
    <p:sldId id="670" r:id="rId31"/>
    <p:sldId id="681" r:id="rId32"/>
    <p:sldId id="666" r:id="rId33"/>
    <p:sldId id="667" r:id="rId34"/>
    <p:sldId id="668" r:id="rId35"/>
    <p:sldId id="663" r:id="rId36"/>
    <p:sldId id="665" r:id="rId37"/>
    <p:sldId id="664" r:id="rId38"/>
    <p:sldId id="669" r:id="rId39"/>
    <p:sldId id="683" r:id="rId40"/>
    <p:sldId id="651" r:id="rId41"/>
    <p:sldId id="674" r:id="rId42"/>
    <p:sldId id="652" r:id="rId43"/>
    <p:sldId id="693" r:id="rId44"/>
    <p:sldId id="688" r:id="rId45"/>
    <p:sldId id="689" r:id="rId46"/>
    <p:sldId id="690" r:id="rId47"/>
    <p:sldId id="692" r:id="rId48"/>
    <p:sldId id="676" r:id="rId49"/>
    <p:sldId id="677" r:id="rId50"/>
    <p:sldId id="708" r:id="rId51"/>
    <p:sldId id="853" r:id="rId52"/>
    <p:sldId id="854" r:id="rId53"/>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945" userDrawn="1">
          <p15:clr>
            <a:srgbClr val="A4A3A4"/>
          </p15:clr>
        </p15:guide>
        <p15:guide id="3" orient="horz" pos="3888" userDrawn="1">
          <p15:clr>
            <a:srgbClr val="A4A3A4"/>
          </p15:clr>
        </p15:guide>
        <p15:guide id="4" orient="horz" pos="192" userDrawn="1">
          <p15:clr>
            <a:srgbClr val="A4A3A4"/>
          </p15:clr>
        </p15:guide>
        <p15:guide id="5" orient="horz" pos="1072" userDrawn="1">
          <p15:clr>
            <a:srgbClr val="A4A3A4"/>
          </p15:clr>
        </p15:guide>
        <p15:guide id="6" pos="2880" userDrawn="1">
          <p15:clr>
            <a:srgbClr val="A4A3A4"/>
          </p15:clr>
        </p15:guide>
        <p15:guide id="7" pos="528" userDrawn="1">
          <p15:clr>
            <a:srgbClr val="A4A3A4"/>
          </p15:clr>
        </p15:guide>
        <p15:guide id="8" pos="532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0000"/>
    <a:srgbClr val="0033CC"/>
    <a:srgbClr val="3333CC"/>
    <a:srgbClr val="009900"/>
    <a:srgbClr val="FEF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howGuides="1">
      <p:cViewPr varScale="1">
        <p:scale>
          <a:sx n="113" d="100"/>
          <a:sy n="113" d="100"/>
        </p:scale>
        <p:origin x="1452" y="108"/>
      </p:cViewPr>
      <p:guideLst>
        <p:guide orient="horz" pos="2160"/>
        <p:guide orient="horz" pos="945"/>
        <p:guide orient="horz" pos="3888"/>
        <p:guide orient="horz" pos="192"/>
        <p:guide orient="horz" pos="1072"/>
        <p:guide pos="2880"/>
        <p:guide pos="528"/>
        <p:guide pos="5328"/>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5" d="100"/>
          <a:sy n="55" d="100"/>
        </p:scale>
        <p:origin x="307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7200"/>
          </a:xfrm>
          <a:prstGeom prst="rect">
            <a:avLst/>
          </a:prstGeom>
        </p:spPr>
        <p:txBody>
          <a:bodyPr vert="horz" lIns="91440" tIns="45720" rIns="91440" bIns="45720" rtlCol="1"/>
          <a:lstStyle>
            <a:lvl1pPr algn="r" latinLnBrk="0">
              <a:defRPr lang="he-IL" sz="1200"/>
            </a:lvl1pPr>
          </a:lstStyle>
          <a:p>
            <a:pPr algn="r" rtl="1"/>
            <a:endParaRPr lang="he-IL">
              <a:solidFill>
                <a:schemeClr val="tx2"/>
              </a:solidFill>
            </a:endParaRPr>
          </a:p>
        </p:txBody>
      </p:sp>
      <p:sp>
        <p:nvSpPr>
          <p:cNvPr id="3" name="מציין מיקום תאריך 2"/>
          <p:cNvSpPr>
            <a:spLocks noGrp="1"/>
          </p:cNvSpPr>
          <p:nvPr>
            <p:ph type="dt" sz="quarter" idx="1"/>
          </p:nvPr>
        </p:nvSpPr>
        <p:spPr>
          <a:xfrm>
            <a:off x="3884613" y="0"/>
            <a:ext cx="2971800" cy="457200"/>
          </a:xfrm>
          <a:prstGeom prst="rect">
            <a:avLst/>
          </a:prstGeom>
        </p:spPr>
        <p:txBody>
          <a:bodyPr vert="horz" lIns="91440" tIns="45720" rIns="91440" bIns="45720" rtlCol="1"/>
          <a:lstStyle>
            <a:lvl1pPr algn="r" latinLnBrk="0">
              <a:defRPr lang="he-IL" sz="1200"/>
            </a:lvl1pPr>
          </a:lstStyle>
          <a:p>
            <a:pPr algn="r" rtl="1"/>
            <a:fld id="{E973C59C-4E16-4A64-A766-34DB213E11B3}" type="datetimeFigureOut">
              <a:rPr lang="he-IL">
                <a:solidFill>
                  <a:schemeClr val="tx2"/>
                </a:solidFill>
              </a:rPr>
              <a:t>י"א/תמוז/תשפ"א</a:t>
            </a:fld>
            <a:endParaRPr lang="he-IL">
              <a:solidFill>
                <a:schemeClr val="tx2"/>
              </a:solidFill>
            </a:endParaRPr>
          </a:p>
        </p:txBody>
      </p:sp>
      <p:sp>
        <p:nvSpPr>
          <p:cNvPr id="4" name="מציין מיקום כותרת תחתונה 3"/>
          <p:cNvSpPr>
            <a:spLocks noGrp="1"/>
          </p:cNvSpPr>
          <p:nvPr>
            <p:ph type="ftr" sz="quarter" idx="2"/>
          </p:nvPr>
        </p:nvSpPr>
        <p:spPr>
          <a:xfrm>
            <a:off x="0" y="8685213"/>
            <a:ext cx="2971800" cy="457200"/>
          </a:xfrm>
          <a:prstGeom prst="rect">
            <a:avLst/>
          </a:prstGeom>
        </p:spPr>
        <p:txBody>
          <a:bodyPr vert="horz" lIns="91440" tIns="45720" rIns="91440" bIns="45720" rtlCol="1" anchor="b"/>
          <a:lstStyle>
            <a:lvl1pPr algn="r" latinLnBrk="0">
              <a:defRPr lang="he-IL" sz="1200"/>
            </a:lvl1pPr>
          </a:lstStyle>
          <a:p>
            <a:pPr algn="r" rtl="1"/>
            <a:endParaRPr lang="he-IL">
              <a:solidFill>
                <a:schemeClr val="tx2"/>
              </a:solidFill>
            </a:endParaRPr>
          </a:p>
        </p:txBody>
      </p:sp>
      <p:sp>
        <p:nvSpPr>
          <p:cNvPr id="5" name="מציין מיקום מספר שקופית 4"/>
          <p:cNvSpPr>
            <a:spLocks noGrp="1"/>
          </p:cNvSpPr>
          <p:nvPr>
            <p:ph type="sldNum" sz="quarter" idx="3"/>
          </p:nvPr>
        </p:nvSpPr>
        <p:spPr>
          <a:xfrm>
            <a:off x="3884613" y="8685213"/>
            <a:ext cx="2971800" cy="457200"/>
          </a:xfrm>
          <a:prstGeom prst="rect">
            <a:avLst/>
          </a:prstGeom>
        </p:spPr>
        <p:txBody>
          <a:bodyPr vert="horz" lIns="91440" tIns="45720" rIns="91440" bIns="45720" rtlCol="1" anchor="b"/>
          <a:lstStyle>
            <a:lvl1pPr algn="r" latinLnBrk="0">
              <a:defRPr lang="he-IL" sz="1200"/>
            </a:lvl1pPr>
          </a:lstStyle>
          <a:p>
            <a:pPr algn="r" rtl="1"/>
            <a:fld id="{CFD77566-CD65-4859-9FA1-43956DC85B8C}" type="slidenum">
              <a:rPr lang="he-IL">
                <a:solidFill>
                  <a:schemeClr val="tx2"/>
                </a:solidFill>
              </a:rPr>
              <a:t>‹#›</a:t>
            </a:fld>
            <a:endParaRPr lang="he-IL">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7200"/>
          </a:xfrm>
          <a:prstGeom prst="rect">
            <a:avLst/>
          </a:prstGeom>
        </p:spPr>
        <p:txBody>
          <a:bodyPr vert="horz" lIns="91440" tIns="45720" rIns="91440" bIns="45720" rtlCol="1"/>
          <a:lstStyle>
            <a:lvl1pPr algn="r" latinLnBrk="0">
              <a:defRPr lang="he-IL" sz="1200">
                <a:solidFill>
                  <a:schemeClr val="tx2"/>
                </a:solidFill>
              </a:defRPr>
            </a:lvl1pPr>
          </a:lstStyle>
          <a:p>
            <a:pPr algn="r" rtl="1"/>
            <a:endParaRPr lang="he-IL"/>
          </a:p>
        </p:txBody>
      </p:sp>
      <p:sp>
        <p:nvSpPr>
          <p:cNvPr id="3" name="מציין מיקום תאריך 2"/>
          <p:cNvSpPr>
            <a:spLocks noGrp="1"/>
          </p:cNvSpPr>
          <p:nvPr>
            <p:ph type="dt" idx="1"/>
          </p:nvPr>
        </p:nvSpPr>
        <p:spPr>
          <a:xfrm>
            <a:off x="3884613" y="0"/>
            <a:ext cx="2971800" cy="457200"/>
          </a:xfrm>
          <a:prstGeom prst="rect">
            <a:avLst/>
          </a:prstGeom>
        </p:spPr>
        <p:txBody>
          <a:bodyPr vert="horz" lIns="91440" tIns="45720" rIns="91440" bIns="45720" rtlCol="1"/>
          <a:lstStyle>
            <a:lvl1pPr algn="r" latinLnBrk="0">
              <a:defRPr lang="he-IL" sz="1200">
                <a:solidFill>
                  <a:schemeClr val="tx2"/>
                </a:solidFill>
              </a:defRPr>
            </a:lvl1pPr>
          </a:lstStyle>
          <a:p>
            <a:pPr algn="r" rtl="1"/>
            <a:fld id="{F95CF31C-F757-429C-A789-86504F04C3BE}" type="datetimeFigureOut">
              <a:pPr algn="r" rtl="1"/>
              <a:t>י"א/תמוז/תשפ"א</a:t>
            </a:fld>
            <a:endParaRPr lang="he-IL"/>
          </a:p>
        </p:txBody>
      </p:sp>
      <p:sp>
        <p:nvSpPr>
          <p:cNvPr id="4" name="מציין מיקום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algn="r" rtl="1"/>
            <a:endParaRPr lang="he-IL"/>
          </a:p>
        </p:txBody>
      </p:sp>
      <p:sp>
        <p:nvSpPr>
          <p:cNvPr id="5" name="מציין מיקום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6" name="מציין מיקום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1" anchor="b"/>
          <a:lstStyle>
            <a:lvl1pPr algn="r" latinLnBrk="0">
              <a:defRPr lang="he-IL" sz="1200">
                <a:solidFill>
                  <a:schemeClr val="tx2"/>
                </a:solidFill>
              </a:defRPr>
            </a:lvl1pPr>
          </a:lstStyle>
          <a:p>
            <a:pPr algn="r" rtl="1"/>
            <a:endParaRPr lang="he-IL"/>
          </a:p>
        </p:txBody>
      </p:sp>
      <p:sp>
        <p:nvSpPr>
          <p:cNvPr id="7" name="מציין מיקום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1" anchor="b"/>
          <a:lstStyle>
            <a:lvl1pPr algn="r" latinLnBrk="0">
              <a:defRPr lang="he-IL" sz="1200">
                <a:solidFill>
                  <a:schemeClr val="tx2"/>
                </a:solidFill>
              </a:defRPr>
            </a:lvl1pPr>
          </a:lstStyle>
          <a:p>
            <a:fld id="{B8796F01-7154-41E0-B48B-A6921757531A}" type="slidenum">
              <a:pPr algn="r" rtl="1"/>
              <a:t>‹#›</a:t>
            </a:fld>
            <a:endParaRPr lang="he-IL"/>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r" defTabSz="1218987" rtl="0" eaLnBrk="1" latinLnBrk="0" hangingPunct="1">
      <a:defRPr lang="he-IL" sz="1600" kern="1200">
        <a:solidFill>
          <a:schemeClr val="tx2"/>
        </a:solidFill>
        <a:latin typeface="+mn-lt"/>
        <a:ea typeface="+mn-ea"/>
        <a:cs typeface="+mn-cs"/>
      </a:defRPr>
    </a:lvl1pPr>
    <a:lvl2pPr marL="609493" algn="r" defTabSz="1218987" rtl="0" eaLnBrk="1" latinLnBrk="0" hangingPunct="1">
      <a:defRPr lang="he-IL" sz="1600" kern="1200">
        <a:solidFill>
          <a:schemeClr val="tx2"/>
        </a:solidFill>
        <a:latin typeface="+mn-lt"/>
        <a:ea typeface="+mn-ea"/>
        <a:cs typeface="+mn-cs"/>
      </a:defRPr>
    </a:lvl2pPr>
    <a:lvl3pPr marL="1218987" algn="r" defTabSz="1218987" rtl="0" eaLnBrk="1" latinLnBrk="0" hangingPunct="1">
      <a:defRPr lang="he-IL" sz="1600" kern="1200">
        <a:solidFill>
          <a:schemeClr val="tx2"/>
        </a:solidFill>
        <a:latin typeface="+mn-lt"/>
        <a:ea typeface="+mn-ea"/>
        <a:cs typeface="+mn-cs"/>
      </a:defRPr>
    </a:lvl3pPr>
    <a:lvl4pPr marL="1828480" algn="r" defTabSz="1218987" rtl="0" eaLnBrk="1" latinLnBrk="0" hangingPunct="1">
      <a:defRPr lang="he-IL" sz="1600" kern="1200">
        <a:solidFill>
          <a:schemeClr val="tx2"/>
        </a:solidFill>
        <a:latin typeface="+mn-lt"/>
        <a:ea typeface="+mn-ea"/>
        <a:cs typeface="+mn-cs"/>
      </a:defRPr>
    </a:lvl4pPr>
    <a:lvl5pPr marL="2437973" algn="r" defTabSz="1218987" rtl="0" eaLnBrk="1" latinLnBrk="0" hangingPunct="1">
      <a:defRPr lang="he-IL" sz="1600" kern="1200">
        <a:solidFill>
          <a:schemeClr val="tx2"/>
        </a:solidFill>
        <a:latin typeface="+mn-lt"/>
        <a:ea typeface="+mn-ea"/>
        <a:cs typeface="+mn-cs"/>
      </a:defRPr>
    </a:lvl5pPr>
    <a:lvl6pPr marL="3047467" algn="r" defTabSz="1218987" rtl="0" eaLnBrk="1" latinLnBrk="0" hangingPunct="1">
      <a:defRPr lang="he-IL" sz="1600" kern="1200">
        <a:solidFill>
          <a:schemeClr val="tx1"/>
        </a:solidFill>
        <a:latin typeface="+mn-lt"/>
        <a:ea typeface="+mn-ea"/>
        <a:cs typeface="+mn-cs"/>
      </a:defRPr>
    </a:lvl6pPr>
    <a:lvl7pPr marL="3656960" algn="r" defTabSz="1218987" rtl="0" eaLnBrk="1" latinLnBrk="0" hangingPunct="1">
      <a:defRPr lang="he-IL" sz="1600" kern="1200">
        <a:solidFill>
          <a:schemeClr val="tx1"/>
        </a:solidFill>
        <a:latin typeface="+mn-lt"/>
        <a:ea typeface="+mn-ea"/>
        <a:cs typeface="+mn-cs"/>
      </a:defRPr>
    </a:lvl7pPr>
    <a:lvl8pPr marL="4266453" algn="r" defTabSz="1218987" rtl="0" eaLnBrk="1" latinLnBrk="0" hangingPunct="1">
      <a:defRPr lang="he-IL" sz="1600" kern="1200">
        <a:solidFill>
          <a:schemeClr val="tx1"/>
        </a:solidFill>
        <a:latin typeface="+mn-lt"/>
        <a:ea typeface="+mn-ea"/>
        <a:cs typeface="+mn-cs"/>
      </a:defRPr>
    </a:lvl8pPr>
    <a:lvl9pPr marL="4875947" algn="r" defTabSz="1218987" rtl="0" eaLnBrk="1" latinLnBrk="0" hangingPunct="1">
      <a:defRPr lang="he-IL"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514662" y="1498602"/>
            <a:ext cx="5257800" cy="3298825"/>
          </a:xfrm>
        </p:spPr>
        <p:txBody>
          <a:bodyPr>
            <a:normAutofit/>
          </a:bodyPr>
          <a:lstStyle>
            <a:lvl1pPr algn="r" latinLnBrk="0">
              <a:lnSpc>
                <a:spcPct val="90000"/>
              </a:lnSpc>
              <a:defRPr lang="he-IL" sz="4051" cap="none" baseline="0">
                <a:latin typeface="Tahoma" panose="020B0604030504040204" pitchFamily="34" charset="0"/>
                <a:ea typeface="Tahoma" panose="020B0604030504040204" pitchFamily="34" charset="0"/>
                <a:cs typeface="Tahoma" panose="020B0604030504040204" pitchFamily="34" charset="0"/>
              </a:defRPr>
            </a:lvl1pPr>
          </a:lstStyle>
          <a:p>
            <a:pPr algn="r" rtl="1"/>
            <a:r>
              <a:rPr lang="he-IL" smtClean="0"/>
              <a:t>לחץ כדי לערוך סגנון כותרת של תבנית בסיס</a:t>
            </a:r>
            <a:endParaRPr lang="he-IL" dirty="0"/>
          </a:p>
        </p:txBody>
      </p:sp>
      <p:sp>
        <p:nvSpPr>
          <p:cNvPr id="3" name="כותרת משנה 2"/>
          <p:cNvSpPr>
            <a:spLocks noGrp="1"/>
          </p:cNvSpPr>
          <p:nvPr>
            <p:ph type="subTitle" idx="1"/>
          </p:nvPr>
        </p:nvSpPr>
        <p:spPr>
          <a:xfrm>
            <a:off x="514662" y="4927600"/>
            <a:ext cx="5257800" cy="1244600"/>
          </a:xfrm>
        </p:spPr>
        <p:txBody>
          <a:bodyPr>
            <a:normAutofit/>
          </a:bodyPr>
          <a:lstStyle>
            <a:lvl1pPr marL="0" indent="0" algn="r" latinLnBrk="0">
              <a:spcBef>
                <a:spcPts val="0"/>
              </a:spcBef>
              <a:buNone/>
              <a:defRPr lang="he-IL" sz="2101"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42" indent="0" algn="r" latinLnBrk="0">
              <a:buNone/>
              <a:defRPr lang="he-IL">
                <a:solidFill>
                  <a:schemeClr val="tx1">
                    <a:tint val="75000"/>
                  </a:schemeClr>
                </a:solidFill>
              </a:defRPr>
            </a:lvl2pPr>
            <a:lvl3pPr marL="914484" indent="0" algn="r" latinLnBrk="0">
              <a:buNone/>
              <a:defRPr lang="he-IL">
                <a:solidFill>
                  <a:schemeClr val="tx1">
                    <a:tint val="75000"/>
                  </a:schemeClr>
                </a:solidFill>
              </a:defRPr>
            </a:lvl3pPr>
            <a:lvl4pPr marL="1371726" indent="0" algn="r" latinLnBrk="0">
              <a:buNone/>
              <a:defRPr lang="he-IL">
                <a:solidFill>
                  <a:schemeClr val="tx1">
                    <a:tint val="75000"/>
                  </a:schemeClr>
                </a:solidFill>
              </a:defRPr>
            </a:lvl4pPr>
            <a:lvl5pPr marL="1828967" indent="0" algn="r" latinLnBrk="0">
              <a:buNone/>
              <a:defRPr lang="he-IL">
                <a:solidFill>
                  <a:schemeClr val="tx1">
                    <a:tint val="75000"/>
                  </a:schemeClr>
                </a:solidFill>
              </a:defRPr>
            </a:lvl5pPr>
            <a:lvl6pPr marL="2286210" indent="0" algn="r" latinLnBrk="0">
              <a:buNone/>
              <a:defRPr lang="he-IL">
                <a:solidFill>
                  <a:schemeClr val="tx1">
                    <a:tint val="75000"/>
                  </a:schemeClr>
                </a:solidFill>
              </a:defRPr>
            </a:lvl6pPr>
            <a:lvl7pPr marL="2743451" indent="0" algn="r" latinLnBrk="0">
              <a:buNone/>
              <a:defRPr lang="he-IL">
                <a:solidFill>
                  <a:schemeClr val="tx1">
                    <a:tint val="75000"/>
                  </a:schemeClr>
                </a:solidFill>
              </a:defRPr>
            </a:lvl7pPr>
            <a:lvl8pPr marL="3200693" indent="0" algn="r" latinLnBrk="0">
              <a:buNone/>
              <a:defRPr lang="he-IL">
                <a:solidFill>
                  <a:schemeClr val="tx1">
                    <a:tint val="75000"/>
                  </a:schemeClr>
                </a:solidFill>
              </a:defRPr>
            </a:lvl8pPr>
            <a:lvl9pPr marL="3657935" indent="0" algn="r" latinLnBrk="0">
              <a:buNone/>
              <a:defRPr lang="he-IL">
                <a:solidFill>
                  <a:schemeClr val="tx1">
                    <a:tint val="75000"/>
                  </a:schemeClr>
                </a:solidFill>
              </a:defRPr>
            </a:lvl9pPr>
          </a:lstStyle>
          <a:p>
            <a:pPr algn="r" rtl="1"/>
            <a:r>
              <a:rPr lang="he-IL" smtClean="0"/>
              <a:t>לחץ כדי לערוך סגנון כותרת משנה של תבנית בסיס</a:t>
            </a:r>
            <a:endParaRPr lang="he-IL"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smtClean="0"/>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p:txBody>
          <a:bodyPr vert="eaVert"/>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dirty="0"/>
          </a:p>
        </p:txBody>
      </p:sp>
      <p:sp>
        <p:nvSpPr>
          <p:cNvPr id="4" name="מציין מיקום תאריך 3"/>
          <p:cNvSpPr>
            <a:spLocks noGrp="1"/>
          </p:cNvSpPr>
          <p:nvPr>
            <p:ph type="dt" sz="half" idx="10"/>
          </p:nvPr>
        </p:nvSpPr>
        <p:spPr/>
        <p:txBody>
          <a:bodyPr/>
          <a:lstStyle/>
          <a:p>
            <a:pPr algn="r" rtl="1"/>
            <a:fld id="{7AECB6C2-1084-4AED-A74A-DF028B0094EA}" type="datetimeFigureOut">
              <a:t>י"א/תמוז/תשפ"א</a:t>
            </a:fld>
            <a:endParaRPr lang="he-IL" dirty="0"/>
          </a:p>
        </p:txBody>
      </p:sp>
      <p:sp>
        <p:nvSpPr>
          <p:cNvPr id="5" name="מציין מיקום כותרת תחתונה 4"/>
          <p:cNvSpPr>
            <a:spLocks noGrp="1"/>
          </p:cNvSpPr>
          <p:nvPr>
            <p:ph type="ftr" sz="quarter" idx="11"/>
          </p:nvPr>
        </p:nvSpPr>
        <p:spPr/>
        <p:txBody>
          <a:bodyPr/>
          <a:lstStyle/>
          <a:p>
            <a:pPr algn="r" rtl="1"/>
            <a:endParaRPr lang="he-IL" dirty="0"/>
          </a:p>
        </p:txBody>
      </p:sp>
      <p:sp>
        <p:nvSpPr>
          <p:cNvPr id="6" name="מציין מיקום מספר שקופית 5"/>
          <p:cNvSpPr>
            <a:spLocks noGrp="1"/>
          </p:cNvSpPr>
          <p:nvPr>
            <p:ph type="sldNum" sz="quarter" idx="12"/>
          </p:nvPr>
        </p:nvSpPr>
        <p:spPr/>
        <p:txBody>
          <a:bodyPr/>
          <a:lstStyle/>
          <a:p>
            <a:pPr algn="r" rtl="1"/>
            <a:fld id="{591C5AD9-787D-40FA-8A4D-16A055B9AF81}" type="slidenum">
              <a:t>‹#›</a:t>
            </a:fld>
            <a:endParaRPr lang="he-IL"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7391400" y="274639"/>
            <a:ext cx="1066800" cy="5897561"/>
          </a:xfrm>
        </p:spPr>
        <p:txBody>
          <a:bodyPr vert="eaVert">
            <a:normAutofit/>
          </a:bodyPr>
          <a:lstStyle>
            <a:lvl1pPr>
              <a:defRPr sz="3001"/>
            </a:lvl1pPr>
          </a:lstStyle>
          <a:p>
            <a:pPr algn="r" rtl="1"/>
            <a:r>
              <a:rPr lang="he-IL" smtClean="0"/>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a:xfrm>
            <a:off x="838200" y="274639"/>
            <a:ext cx="6400800" cy="5897561"/>
          </a:xfrm>
        </p:spPr>
        <p:txBody>
          <a:bodyPr vert="eaVert"/>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dirty="0"/>
          </a:p>
        </p:txBody>
      </p:sp>
      <p:sp>
        <p:nvSpPr>
          <p:cNvPr id="4" name="מציין מיקום תאריך 3"/>
          <p:cNvSpPr>
            <a:spLocks noGrp="1"/>
          </p:cNvSpPr>
          <p:nvPr>
            <p:ph type="dt" sz="half" idx="10"/>
          </p:nvPr>
        </p:nvSpPr>
        <p:spPr/>
        <p:txBody>
          <a:bodyPr/>
          <a:lstStyle/>
          <a:p>
            <a:pPr algn="r" rtl="1"/>
            <a:fld id="{7AECB6C2-1084-4AED-A74A-DF028B0094EA}" type="datetimeFigureOut">
              <a:t>י"א/תמוז/תשפ"א</a:t>
            </a:fld>
            <a:endParaRPr lang="he-IL" dirty="0"/>
          </a:p>
        </p:txBody>
      </p:sp>
      <p:sp>
        <p:nvSpPr>
          <p:cNvPr id="5" name="מציין מיקום כותרת תחתונה 4"/>
          <p:cNvSpPr>
            <a:spLocks noGrp="1"/>
          </p:cNvSpPr>
          <p:nvPr>
            <p:ph type="ftr" sz="quarter" idx="11"/>
          </p:nvPr>
        </p:nvSpPr>
        <p:spPr/>
        <p:txBody>
          <a:bodyPr/>
          <a:lstStyle/>
          <a:p>
            <a:pPr algn="r" rtl="1"/>
            <a:endParaRPr lang="he-IL" dirty="0"/>
          </a:p>
        </p:txBody>
      </p:sp>
      <p:sp>
        <p:nvSpPr>
          <p:cNvPr id="6" name="מציין מיקום מספר שקופית 5"/>
          <p:cNvSpPr>
            <a:spLocks noGrp="1"/>
          </p:cNvSpPr>
          <p:nvPr>
            <p:ph type="sldNum" sz="quarter" idx="12"/>
          </p:nvPr>
        </p:nvSpPr>
        <p:spPr/>
        <p:txBody>
          <a:bodyPr/>
          <a:lstStyle/>
          <a:p>
            <a:pPr algn="r" rtl="1"/>
            <a:fld id="{591C5AD9-787D-40FA-8A4D-16A055B9AF81}" type="slidenum">
              <a:t>‹#›</a:t>
            </a:fld>
            <a:endParaRPr lang="he-IL"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smtClean="0"/>
              <a:t>לחץ כדי לערוך סגנון כותרת של תבנית בסיס</a:t>
            </a:r>
            <a:endParaRPr lang="he-IL" dirty="0"/>
          </a:p>
        </p:txBody>
      </p:sp>
      <p:sp>
        <p:nvSpPr>
          <p:cNvPr id="3" name="מציין מיקום תוכן 2"/>
          <p:cNvSpPr>
            <a:spLocks noGrp="1"/>
          </p:cNvSpPr>
          <p:nvPr>
            <p:ph idx="1"/>
          </p:nvPr>
        </p:nvSpPr>
        <p:spPr/>
        <p:txBody>
          <a:bodyPr/>
          <a:lstStyle>
            <a:lvl5pPr algn="r" latinLnBrk="0">
              <a:defRPr lang="he-IL"/>
            </a:lvl5pPr>
            <a:lvl6pPr algn="r" latinLnBrk="0">
              <a:defRPr lang="he-IL"/>
            </a:lvl6pPr>
            <a:lvl7pPr algn="r" latinLnBrk="0">
              <a:defRPr lang="he-IL" baseline="0"/>
            </a:lvl7pPr>
            <a:lvl8pPr algn="r" latinLnBrk="0">
              <a:defRPr lang="he-IL" baseline="0"/>
            </a:lvl8pPr>
            <a:lvl9pPr algn="r" latinLnBrk="0">
              <a:defRPr lang="he-IL" baseline="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dirty="0"/>
          </a:p>
        </p:txBody>
      </p:sp>
      <p:sp>
        <p:nvSpPr>
          <p:cNvPr id="4" name="מציין מיקום תאריך 3"/>
          <p:cNvSpPr>
            <a:spLocks noGrp="1"/>
          </p:cNvSpPr>
          <p:nvPr>
            <p:ph type="dt" sz="half" idx="10"/>
          </p:nvPr>
        </p:nvSpPr>
        <p:spPr/>
        <p:txBody>
          <a:bodyPr/>
          <a:lstStyle/>
          <a:p>
            <a:pPr algn="r" rtl="1"/>
            <a:fld id="{8B5A30F4-0B4E-4E4B-BC36-C30CD13F4E17}" type="datetimeFigureOut">
              <a:t>י"א/תמוז/תשפ"א</a:t>
            </a:fld>
            <a:endParaRPr lang="he-IL" dirty="0"/>
          </a:p>
        </p:txBody>
      </p:sp>
      <p:sp>
        <p:nvSpPr>
          <p:cNvPr id="5" name="מציין מיקום כותרת תחתונה 4"/>
          <p:cNvSpPr>
            <a:spLocks noGrp="1"/>
          </p:cNvSpPr>
          <p:nvPr>
            <p:ph type="ftr" sz="quarter" idx="11"/>
          </p:nvPr>
        </p:nvSpPr>
        <p:spPr/>
        <p:txBody>
          <a:bodyPr/>
          <a:lstStyle/>
          <a:p>
            <a:pPr algn="r" rtl="1"/>
            <a:endParaRPr lang="he-IL" dirty="0"/>
          </a:p>
        </p:txBody>
      </p:sp>
      <p:sp>
        <p:nvSpPr>
          <p:cNvPr id="6" name="מציין מיקום מספר שקופית 5"/>
          <p:cNvSpPr>
            <a:spLocks noGrp="1"/>
          </p:cNvSpPr>
          <p:nvPr>
            <p:ph type="sldNum" sz="quarter" idx="12"/>
          </p:nvPr>
        </p:nvSpPr>
        <p:spPr/>
        <p:txBody>
          <a:bodyPr/>
          <a:lstStyle/>
          <a:p>
            <a:pPr algn="r" rtl="1"/>
            <a:fld id="{DA60BA0E-20D0-4E7C-B286-26C960A6788F}" type="slidenum">
              <a:t>‹#›</a:t>
            </a:fld>
            <a:endParaRPr lang="he-IL"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עליונה של מקטע">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3372907" y="4445000"/>
            <a:ext cx="5257800" cy="1930400"/>
          </a:xfrm>
        </p:spPr>
        <p:txBody>
          <a:bodyPr anchor="t">
            <a:normAutofit/>
          </a:bodyPr>
          <a:lstStyle>
            <a:lvl1pPr algn="r" latinLnBrk="0">
              <a:defRPr lang="he-IL" sz="3601" b="0" cap="none" baseline="0"/>
            </a:lvl1pPr>
          </a:lstStyle>
          <a:p>
            <a:pPr algn="r" rtl="1"/>
            <a:r>
              <a:rPr lang="he-IL" smtClean="0"/>
              <a:t>לחץ כדי לערוך סגנון כותרת של תבנית בסיס</a:t>
            </a:r>
            <a:endParaRPr lang="he-IL" dirty="0"/>
          </a:p>
        </p:txBody>
      </p:sp>
      <p:sp>
        <p:nvSpPr>
          <p:cNvPr id="3" name="מציין מיקום טקסט 2"/>
          <p:cNvSpPr>
            <a:spLocks noGrp="1"/>
          </p:cNvSpPr>
          <p:nvPr>
            <p:ph type="body" idx="1"/>
          </p:nvPr>
        </p:nvSpPr>
        <p:spPr>
          <a:xfrm>
            <a:off x="3372907" y="3124201"/>
            <a:ext cx="5257800" cy="1296987"/>
          </a:xfrm>
        </p:spPr>
        <p:txBody>
          <a:bodyPr anchor="b">
            <a:normAutofit/>
          </a:bodyPr>
          <a:lstStyle>
            <a:lvl1pPr marL="0" indent="0" algn="r" latinLnBrk="0">
              <a:spcBef>
                <a:spcPts val="0"/>
              </a:spcBef>
              <a:buNone/>
              <a:defRPr lang="he-IL" sz="2101">
                <a:solidFill>
                  <a:schemeClr val="tx1"/>
                </a:solidFill>
              </a:defRPr>
            </a:lvl1pPr>
            <a:lvl2pPr marL="457242" indent="0" algn="r" latinLnBrk="0">
              <a:buNone/>
              <a:defRPr lang="he-IL" sz="1800">
                <a:solidFill>
                  <a:schemeClr val="tx1">
                    <a:tint val="75000"/>
                  </a:schemeClr>
                </a:solidFill>
              </a:defRPr>
            </a:lvl2pPr>
            <a:lvl3pPr marL="914484" indent="0" algn="r" latinLnBrk="0">
              <a:buNone/>
              <a:defRPr lang="he-IL" sz="1575">
                <a:solidFill>
                  <a:schemeClr val="tx1">
                    <a:tint val="75000"/>
                  </a:schemeClr>
                </a:solidFill>
              </a:defRPr>
            </a:lvl3pPr>
            <a:lvl4pPr marL="1371726" indent="0" algn="r" latinLnBrk="0">
              <a:buNone/>
              <a:defRPr lang="he-IL" sz="1425">
                <a:solidFill>
                  <a:schemeClr val="tx1">
                    <a:tint val="75000"/>
                  </a:schemeClr>
                </a:solidFill>
              </a:defRPr>
            </a:lvl4pPr>
            <a:lvl5pPr marL="1828967" indent="0" algn="r" latinLnBrk="0">
              <a:buNone/>
              <a:defRPr lang="he-IL" sz="1425">
                <a:solidFill>
                  <a:schemeClr val="tx1">
                    <a:tint val="75000"/>
                  </a:schemeClr>
                </a:solidFill>
              </a:defRPr>
            </a:lvl5pPr>
            <a:lvl6pPr marL="2286210" indent="0" algn="r" latinLnBrk="0">
              <a:buNone/>
              <a:defRPr lang="he-IL" sz="1425">
                <a:solidFill>
                  <a:schemeClr val="tx1">
                    <a:tint val="75000"/>
                  </a:schemeClr>
                </a:solidFill>
              </a:defRPr>
            </a:lvl6pPr>
            <a:lvl7pPr marL="2743451" indent="0" algn="r" latinLnBrk="0">
              <a:buNone/>
              <a:defRPr lang="he-IL" sz="1425">
                <a:solidFill>
                  <a:schemeClr val="tx1">
                    <a:tint val="75000"/>
                  </a:schemeClr>
                </a:solidFill>
              </a:defRPr>
            </a:lvl7pPr>
            <a:lvl8pPr marL="3200693" indent="0" algn="r" latinLnBrk="0">
              <a:buNone/>
              <a:defRPr lang="he-IL" sz="1425">
                <a:solidFill>
                  <a:schemeClr val="tx1">
                    <a:tint val="75000"/>
                  </a:schemeClr>
                </a:solidFill>
              </a:defRPr>
            </a:lvl8pPr>
            <a:lvl9pPr marL="3657935" indent="0" algn="r" latinLnBrk="0">
              <a:buNone/>
              <a:defRPr lang="he-IL" sz="1425">
                <a:solidFill>
                  <a:schemeClr val="tx1">
                    <a:tint val="75000"/>
                  </a:schemeClr>
                </a:solidFill>
              </a:defRPr>
            </a:lvl9pPr>
          </a:lstStyle>
          <a:p>
            <a:pPr lvl="0" algn="r" rtl="1"/>
            <a:r>
              <a:rPr lang="he-IL" smtClean="0"/>
              <a:t>לחץ כדי לערוך סגנונות טקסט של תבנית בסיס</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smtClean="0"/>
              <a:t>לחץ כדי לערוך סגנון כותרת של תבנית בסיס</a:t>
            </a:r>
            <a:endParaRPr lang="he-IL" dirty="0"/>
          </a:p>
        </p:txBody>
      </p:sp>
      <p:sp>
        <p:nvSpPr>
          <p:cNvPr id="3" name="מציין מיקום תוכן 2"/>
          <p:cNvSpPr>
            <a:spLocks noGrp="1"/>
          </p:cNvSpPr>
          <p:nvPr>
            <p:ph sz="half" idx="1"/>
          </p:nvPr>
        </p:nvSpPr>
        <p:spPr>
          <a:xfrm>
            <a:off x="838200" y="1701800"/>
            <a:ext cx="3733800" cy="4470400"/>
          </a:xfrm>
        </p:spPr>
        <p:txBody>
          <a:bodyPr>
            <a:normAutofit/>
          </a:bodyPr>
          <a:lstStyle>
            <a:lvl1pPr algn="r" latinLnBrk="0">
              <a:defRPr lang="he-IL" sz="1800"/>
            </a:lvl1pPr>
            <a:lvl2pPr algn="r" latinLnBrk="0">
              <a:defRPr lang="he-IL" sz="1500"/>
            </a:lvl2pPr>
            <a:lvl3pPr algn="r" latinLnBrk="0">
              <a:defRPr lang="he-IL" sz="1350"/>
            </a:lvl3pPr>
            <a:lvl4pPr algn="r" latinLnBrk="0">
              <a:defRPr lang="he-IL" sz="1350"/>
            </a:lvl4pPr>
            <a:lvl5pPr marL="1508898" algn="r" latinLnBrk="0">
              <a:defRPr lang="he-IL" sz="1350"/>
            </a:lvl5pPr>
            <a:lvl6pPr marL="1508898" algn="r" latinLnBrk="0">
              <a:defRPr lang="he-IL" sz="1350"/>
            </a:lvl6pPr>
            <a:lvl7pPr marL="1508898" algn="r" latinLnBrk="0">
              <a:defRPr lang="he-IL" sz="1350"/>
            </a:lvl7pPr>
            <a:lvl8pPr marL="1508898" algn="r" latinLnBrk="0">
              <a:defRPr lang="he-IL" sz="1350"/>
            </a:lvl8pPr>
            <a:lvl9pPr marL="1508898" algn="r" latinLnBrk="0">
              <a:defRPr lang="he-IL" sz="135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dirty="0"/>
          </a:p>
        </p:txBody>
      </p:sp>
      <p:sp>
        <p:nvSpPr>
          <p:cNvPr id="4" name="מציין מיקום תוכן 3"/>
          <p:cNvSpPr>
            <a:spLocks noGrp="1"/>
          </p:cNvSpPr>
          <p:nvPr>
            <p:ph sz="half" idx="2"/>
          </p:nvPr>
        </p:nvSpPr>
        <p:spPr>
          <a:xfrm>
            <a:off x="4724400" y="1701800"/>
            <a:ext cx="3733800" cy="4470400"/>
          </a:xfrm>
        </p:spPr>
        <p:txBody>
          <a:bodyPr>
            <a:normAutofit/>
          </a:bodyPr>
          <a:lstStyle>
            <a:lvl1pPr algn="r" latinLnBrk="0">
              <a:defRPr lang="he-IL" sz="1800"/>
            </a:lvl1pPr>
            <a:lvl2pPr algn="r" latinLnBrk="0">
              <a:defRPr lang="he-IL" sz="1500"/>
            </a:lvl2pPr>
            <a:lvl3pPr algn="r" latinLnBrk="0">
              <a:defRPr lang="he-IL" sz="1350"/>
            </a:lvl3pPr>
            <a:lvl4pPr algn="r" latinLnBrk="0">
              <a:defRPr lang="he-IL" sz="1350"/>
            </a:lvl4pPr>
            <a:lvl5pPr marL="1508898" algn="r" latinLnBrk="0">
              <a:defRPr lang="he-IL" sz="1350"/>
            </a:lvl5pPr>
            <a:lvl6pPr marL="1508898" algn="r" latinLnBrk="0">
              <a:defRPr lang="he-IL" sz="1350"/>
            </a:lvl6pPr>
            <a:lvl7pPr marL="1508898" algn="r" latinLnBrk="0">
              <a:defRPr lang="he-IL" sz="1350"/>
            </a:lvl7pPr>
            <a:lvl8pPr marL="1508898" algn="r" latinLnBrk="0">
              <a:defRPr lang="he-IL" sz="1350"/>
            </a:lvl8pPr>
            <a:lvl9pPr marL="1508898" algn="r" latinLnBrk="0">
              <a:defRPr lang="he-IL" sz="135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dirty="0"/>
          </a:p>
        </p:txBody>
      </p:sp>
      <p:sp>
        <p:nvSpPr>
          <p:cNvPr id="5" name="מציין מיקום תאריך 4"/>
          <p:cNvSpPr>
            <a:spLocks noGrp="1"/>
          </p:cNvSpPr>
          <p:nvPr>
            <p:ph type="dt" sz="half" idx="10"/>
          </p:nvPr>
        </p:nvSpPr>
        <p:spPr/>
        <p:txBody>
          <a:bodyPr/>
          <a:lstStyle/>
          <a:p>
            <a:pPr algn="r" rtl="1"/>
            <a:fld id="{2DD204D1-F9BD-4643-8480-6EA41EB484F1}" type="datetimeFigureOut">
              <a:t>י"א/תמוז/תשפ"א</a:t>
            </a:fld>
            <a:endParaRPr lang="he-IL" dirty="0"/>
          </a:p>
        </p:txBody>
      </p:sp>
      <p:sp>
        <p:nvSpPr>
          <p:cNvPr id="6" name="מציין מיקום כותרת תחתונה 5"/>
          <p:cNvSpPr>
            <a:spLocks noGrp="1"/>
          </p:cNvSpPr>
          <p:nvPr>
            <p:ph type="ftr" sz="quarter" idx="11"/>
          </p:nvPr>
        </p:nvSpPr>
        <p:spPr/>
        <p:txBody>
          <a:bodyPr/>
          <a:lstStyle/>
          <a:p>
            <a:pPr algn="r" rtl="1"/>
            <a:endParaRPr lang="he-IL" dirty="0"/>
          </a:p>
        </p:txBody>
      </p:sp>
      <p:sp>
        <p:nvSpPr>
          <p:cNvPr id="7" name="מציין מיקום מספר שקופית 6"/>
          <p:cNvSpPr>
            <a:spLocks noGrp="1"/>
          </p:cNvSpPr>
          <p:nvPr>
            <p:ph type="sldNum" sz="quarter" idx="12"/>
          </p:nvPr>
        </p:nvSpPr>
        <p:spPr/>
        <p:txBody>
          <a:bodyPr/>
          <a:lstStyle/>
          <a:p>
            <a:pPr algn="r" rtl="1"/>
            <a:fld id="{EB37DED6-D4C7-42EE-AB49-D2E39E64FDE4}" type="slidenum">
              <a:t>‹#›</a:t>
            </a:fld>
            <a:endParaRPr lang="he-IL"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lgn="r" latinLnBrk="0">
              <a:defRPr lang="he-IL"/>
            </a:lvl1pPr>
          </a:lstStyle>
          <a:p>
            <a:pPr algn="r" rtl="1"/>
            <a:r>
              <a:rPr lang="he-IL" smtClean="0"/>
              <a:t>לחץ כדי לערוך סגנון כותרת של תבנית בסיס</a:t>
            </a:r>
            <a:endParaRPr lang="he-IL" dirty="0"/>
          </a:p>
        </p:txBody>
      </p:sp>
      <p:sp>
        <p:nvSpPr>
          <p:cNvPr id="3" name="מציין מיקום טקסט 2"/>
          <p:cNvSpPr>
            <a:spLocks noGrp="1"/>
          </p:cNvSpPr>
          <p:nvPr>
            <p:ph type="body" idx="1"/>
          </p:nvPr>
        </p:nvSpPr>
        <p:spPr>
          <a:xfrm>
            <a:off x="841249" y="1608836"/>
            <a:ext cx="3730752" cy="512064"/>
          </a:xfrm>
        </p:spPr>
        <p:txBody>
          <a:bodyPr anchor="b">
            <a:noAutofit/>
          </a:bodyPr>
          <a:lstStyle>
            <a:lvl1pPr marL="0" indent="0" algn="r" latinLnBrk="0">
              <a:spcBef>
                <a:spcPts val="0"/>
              </a:spcBef>
              <a:buNone/>
              <a:defRPr lang="he-IL" sz="1200" b="1"/>
            </a:lvl1pPr>
            <a:lvl2pPr marL="457242" indent="0" algn="r" latinLnBrk="0">
              <a:buNone/>
              <a:defRPr lang="he-IL" sz="2026" b="1"/>
            </a:lvl2pPr>
            <a:lvl3pPr marL="914484" indent="0" algn="r" latinLnBrk="0">
              <a:buNone/>
              <a:defRPr lang="he-IL" sz="1800" b="1"/>
            </a:lvl3pPr>
            <a:lvl4pPr marL="1371726" indent="0" algn="r" latinLnBrk="0">
              <a:buNone/>
              <a:defRPr lang="he-IL" sz="1575" b="1"/>
            </a:lvl4pPr>
            <a:lvl5pPr marL="1828967" indent="0" algn="r" latinLnBrk="0">
              <a:buNone/>
              <a:defRPr lang="he-IL" sz="1575" b="1"/>
            </a:lvl5pPr>
            <a:lvl6pPr marL="2286210" indent="0" algn="r" latinLnBrk="0">
              <a:buNone/>
              <a:defRPr lang="he-IL" sz="1575" b="1"/>
            </a:lvl6pPr>
            <a:lvl7pPr marL="2743451" indent="0" algn="r" latinLnBrk="0">
              <a:buNone/>
              <a:defRPr lang="he-IL" sz="1575" b="1"/>
            </a:lvl7pPr>
            <a:lvl8pPr marL="3200693" indent="0" algn="r" latinLnBrk="0">
              <a:buNone/>
              <a:defRPr lang="he-IL" sz="1575" b="1"/>
            </a:lvl8pPr>
            <a:lvl9pPr marL="3657935" indent="0" algn="r" latinLnBrk="0">
              <a:buNone/>
              <a:defRPr lang="he-IL" sz="1575" b="1"/>
            </a:lvl9pPr>
          </a:lstStyle>
          <a:p>
            <a:pPr lvl="0" algn="r" rtl="1"/>
            <a:r>
              <a:rPr lang="he-IL" smtClean="0"/>
              <a:t>לחץ כדי לערוך סגנונות טקסט של תבנית בסיס</a:t>
            </a:r>
          </a:p>
        </p:txBody>
      </p:sp>
      <p:sp>
        <p:nvSpPr>
          <p:cNvPr id="4" name="מציין מיקום תוכן 3"/>
          <p:cNvSpPr>
            <a:spLocks noGrp="1"/>
          </p:cNvSpPr>
          <p:nvPr>
            <p:ph sz="half" idx="2"/>
          </p:nvPr>
        </p:nvSpPr>
        <p:spPr>
          <a:xfrm>
            <a:off x="838200" y="2209800"/>
            <a:ext cx="3733800" cy="3962400"/>
          </a:xfrm>
        </p:spPr>
        <p:txBody>
          <a:bodyPr>
            <a:normAutofit/>
          </a:bodyPr>
          <a:lstStyle>
            <a:lvl1pPr algn="r" latinLnBrk="0">
              <a:defRPr lang="he-IL" sz="1350"/>
            </a:lvl1pPr>
            <a:lvl2pPr algn="r" latinLnBrk="0">
              <a:defRPr lang="he-IL" sz="1200"/>
            </a:lvl2pPr>
            <a:lvl3pPr algn="r" latinLnBrk="0">
              <a:defRPr lang="he-IL" sz="1200"/>
            </a:lvl3pPr>
            <a:lvl4pPr algn="r" latinLnBrk="0">
              <a:defRPr lang="he-IL" sz="1200"/>
            </a:lvl4pPr>
            <a:lvl5pPr marL="1508898" algn="r" latinLnBrk="0">
              <a:defRPr lang="he-IL" sz="1200"/>
            </a:lvl5pPr>
            <a:lvl6pPr marL="1508898" algn="r" latinLnBrk="0">
              <a:defRPr lang="he-IL" sz="1350"/>
            </a:lvl6pPr>
            <a:lvl7pPr marL="1508898" algn="r" latinLnBrk="0">
              <a:defRPr lang="he-IL" sz="1350"/>
            </a:lvl7pPr>
            <a:lvl8pPr marL="1508898" algn="r" latinLnBrk="0">
              <a:defRPr lang="he-IL" sz="1350"/>
            </a:lvl8pPr>
            <a:lvl9pPr marL="1508898" algn="r" latinLnBrk="0">
              <a:defRPr lang="he-IL" sz="135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dirty="0"/>
          </a:p>
        </p:txBody>
      </p:sp>
      <p:sp>
        <p:nvSpPr>
          <p:cNvPr id="5" name="מציין מיקום טקסט 4"/>
          <p:cNvSpPr>
            <a:spLocks noGrp="1"/>
          </p:cNvSpPr>
          <p:nvPr>
            <p:ph type="body" sz="quarter" idx="3"/>
          </p:nvPr>
        </p:nvSpPr>
        <p:spPr>
          <a:xfrm>
            <a:off x="4727448" y="1608836"/>
            <a:ext cx="3730752" cy="512064"/>
          </a:xfrm>
        </p:spPr>
        <p:txBody>
          <a:bodyPr anchor="b">
            <a:noAutofit/>
          </a:bodyPr>
          <a:lstStyle>
            <a:lvl1pPr marL="0" indent="0" algn="r" latinLnBrk="0">
              <a:spcBef>
                <a:spcPts val="0"/>
              </a:spcBef>
              <a:buNone/>
              <a:defRPr lang="he-IL" sz="1200" b="1"/>
            </a:lvl1pPr>
            <a:lvl2pPr marL="457242" indent="0" algn="r" latinLnBrk="0">
              <a:buNone/>
              <a:defRPr lang="he-IL" sz="2026" b="1"/>
            </a:lvl2pPr>
            <a:lvl3pPr marL="914484" indent="0" algn="r" latinLnBrk="0">
              <a:buNone/>
              <a:defRPr lang="he-IL" sz="1800" b="1"/>
            </a:lvl3pPr>
            <a:lvl4pPr marL="1371726" indent="0" algn="r" latinLnBrk="0">
              <a:buNone/>
              <a:defRPr lang="he-IL" sz="1575" b="1"/>
            </a:lvl4pPr>
            <a:lvl5pPr marL="1828967" indent="0" algn="r" latinLnBrk="0">
              <a:buNone/>
              <a:defRPr lang="he-IL" sz="1575" b="1"/>
            </a:lvl5pPr>
            <a:lvl6pPr marL="2286210" indent="0" algn="r" latinLnBrk="0">
              <a:buNone/>
              <a:defRPr lang="he-IL" sz="1575" b="1"/>
            </a:lvl6pPr>
            <a:lvl7pPr marL="2743451" indent="0" algn="r" latinLnBrk="0">
              <a:buNone/>
              <a:defRPr lang="he-IL" sz="1575" b="1"/>
            </a:lvl7pPr>
            <a:lvl8pPr marL="3200693" indent="0" algn="r" latinLnBrk="0">
              <a:buNone/>
              <a:defRPr lang="he-IL" sz="1575" b="1"/>
            </a:lvl8pPr>
            <a:lvl9pPr marL="3657935" indent="0" algn="r" latinLnBrk="0">
              <a:buNone/>
              <a:defRPr lang="he-IL" sz="1575" b="1"/>
            </a:lvl9pPr>
          </a:lstStyle>
          <a:p>
            <a:pPr lvl="0" algn="r" rtl="1"/>
            <a:r>
              <a:rPr lang="he-IL" smtClean="0"/>
              <a:t>לחץ כדי לערוך סגנונות טקסט של תבנית בסיס</a:t>
            </a:r>
          </a:p>
        </p:txBody>
      </p:sp>
      <p:sp>
        <p:nvSpPr>
          <p:cNvPr id="6" name="מציין מיקום תוכן 5"/>
          <p:cNvSpPr>
            <a:spLocks noGrp="1"/>
          </p:cNvSpPr>
          <p:nvPr>
            <p:ph sz="quarter" idx="4"/>
          </p:nvPr>
        </p:nvSpPr>
        <p:spPr>
          <a:xfrm>
            <a:off x="4724400" y="2209800"/>
            <a:ext cx="3733800" cy="3962400"/>
          </a:xfrm>
        </p:spPr>
        <p:txBody>
          <a:bodyPr>
            <a:normAutofit/>
          </a:bodyPr>
          <a:lstStyle>
            <a:lvl1pPr algn="r" latinLnBrk="0">
              <a:defRPr lang="he-IL" sz="1350"/>
            </a:lvl1pPr>
            <a:lvl2pPr algn="r" latinLnBrk="0">
              <a:defRPr lang="he-IL" sz="1200"/>
            </a:lvl2pPr>
            <a:lvl3pPr algn="r" latinLnBrk="0">
              <a:defRPr lang="he-IL" sz="1200"/>
            </a:lvl3pPr>
            <a:lvl4pPr algn="r" latinLnBrk="0">
              <a:defRPr lang="he-IL" sz="1200"/>
            </a:lvl4pPr>
            <a:lvl5pPr marL="1508898" algn="r" latinLnBrk="0">
              <a:defRPr lang="he-IL" sz="1200"/>
            </a:lvl5pPr>
            <a:lvl6pPr marL="1508898" algn="r" latinLnBrk="0">
              <a:defRPr lang="he-IL" sz="1350"/>
            </a:lvl6pPr>
            <a:lvl7pPr marL="1508898" algn="r" latinLnBrk="0">
              <a:defRPr lang="he-IL" sz="1350"/>
            </a:lvl7pPr>
            <a:lvl8pPr marL="1508898" algn="r" latinLnBrk="0">
              <a:defRPr lang="he-IL" sz="1350"/>
            </a:lvl8pPr>
            <a:lvl9pPr marL="1508898" algn="r" latinLnBrk="0">
              <a:defRPr lang="he-IL" sz="135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dirty="0"/>
          </a:p>
        </p:txBody>
      </p:sp>
      <p:sp>
        <p:nvSpPr>
          <p:cNvPr id="7" name="מציין מיקום תאריך 6"/>
          <p:cNvSpPr>
            <a:spLocks noGrp="1"/>
          </p:cNvSpPr>
          <p:nvPr>
            <p:ph type="dt" sz="half" idx="10"/>
          </p:nvPr>
        </p:nvSpPr>
        <p:spPr/>
        <p:txBody>
          <a:bodyPr/>
          <a:lstStyle/>
          <a:p>
            <a:pPr algn="r" rtl="1"/>
            <a:fld id="{2DD204D1-F9BD-4643-8480-6EA41EB484F1}" type="datetimeFigureOut">
              <a:t>י"א/תמוז/תשפ"א</a:t>
            </a:fld>
            <a:endParaRPr lang="he-IL" dirty="0"/>
          </a:p>
        </p:txBody>
      </p:sp>
      <p:sp>
        <p:nvSpPr>
          <p:cNvPr id="8" name="מציין מיקום כותרת תחתונה 7"/>
          <p:cNvSpPr>
            <a:spLocks noGrp="1"/>
          </p:cNvSpPr>
          <p:nvPr>
            <p:ph type="ftr" sz="quarter" idx="11"/>
          </p:nvPr>
        </p:nvSpPr>
        <p:spPr/>
        <p:txBody>
          <a:bodyPr/>
          <a:lstStyle/>
          <a:p>
            <a:pPr algn="r" rtl="1"/>
            <a:endParaRPr lang="he-IL" dirty="0"/>
          </a:p>
        </p:txBody>
      </p:sp>
      <p:sp>
        <p:nvSpPr>
          <p:cNvPr id="9" name="מציין מיקום מספר שקופית 8"/>
          <p:cNvSpPr>
            <a:spLocks noGrp="1"/>
          </p:cNvSpPr>
          <p:nvPr>
            <p:ph type="sldNum" sz="quarter" idx="12"/>
          </p:nvPr>
        </p:nvSpPr>
        <p:spPr/>
        <p:txBody>
          <a:bodyPr/>
          <a:lstStyle/>
          <a:p>
            <a:pPr algn="r" rtl="1"/>
            <a:fld id="{EB37DED6-D4C7-42EE-AB49-D2E39E64FDE4}" type="slidenum">
              <a:t>‹#›</a:t>
            </a:fld>
            <a:endParaRPr lang="he-IL"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smtClean="0"/>
              <a:t>לחץ כדי לערוך סגנון כותרת של תבנית בסיס</a:t>
            </a:r>
            <a:endParaRPr lang="he-IL" dirty="0"/>
          </a:p>
        </p:txBody>
      </p:sp>
      <p:sp>
        <p:nvSpPr>
          <p:cNvPr id="3" name="מציין מיקום תאריך 2"/>
          <p:cNvSpPr>
            <a:spLocks noGrp="1"/>
          </p:cNvSpPr>
          <p:nvPr>
            <p:ph type="dt" sz="half" idx="10"/>
          </p:nvPr>
        </p:nvSpPr>
        <p:spPr/>
        <p:txBody>
          <a:bodyPr/>
          <a:lstStyle/>
          <a:p>
            <a:pPr algn="r" rtl="1"/>
            <a:fld id="{2DD204D1-F9BD-4643-8480-6EA41EB484F1}" type="datetimeFigureOut">
              <a:t>י"א/תמוז/תשפ"א</a:t>
            </a:fld>
            <a:endParaRPr lang="he-IL" dirty="0"/>
          </a:p>
        </p:txBody>
      </p:sp>
      <p:sp>
        <p:nvSpPr>
          <p:cNvPr id="4" name="מציין מיקום כותרת תחתונה 3"/>
          <p:cNvSpPr>
            <a:spLocks noGrp="1"/>
          </p:cNvSpPr>
          <p:nvPr>
            <p:ph type="ftr" sz="quarter" idx="11"/>
          </p:nvPr>
        </p:nvSpPr>
        <p:spPr/>
        <p:txBody>
          <a:bodyPr/>
          <a:lstStyle/>
          <a:p>
            <a:pPr algn="r" rtl="1"/>
            <a:endParaRPr lang="he-IL" dirty="0"/>
          </a:p>
        </p:txBody>
      </p:sp>
      <p:sp>
        <p:nvSpPr>
          <p:cNvPr id="5" name="מציין מיקום מספר שקופית 4"/>
          <p:cNvSpPr>
            <a:spLocks noGrp="1"/>
          </p:cNvSpPr>
          <p:nvPr>
            <p:ph type="sldNum" sz="quarter" idx="12"/>
          </p:nvPr>
        </p:nvSpPr>
        <p:spPr/>
        <p:txBody>
          <a:bodyPr/>
          <a:lstStyle/>
          <a:p>
            <a:pPr algn="r" rtl="1"/>
            <a:fld id="{EB37DED6-D4C7-42EE-AB49-D2E39E64FDE4}" type="slidenum">
              <a:t>‹#›</a:t>
            </a:fld>
            <a:endParaRPr lang="he-IL"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p:txBody>
          <a:bodyPr/>
          <a:lstStyle/>
          <a:p>
            <a:pPr algn="r" rtl="1"/>
            <a:fld id="{2DD204D1-F9BD-4643-8480-6EA41EB484F1}" type="datetimeFigureOut">
              <a:t>י"א/תמוז/תשפ"א</a:t>
            </a:fld>
            <a:endParaRPr lang="he-IL" dirty="0"/>
          </a:p>
        </p:txBody>
      </p:sp>
      <p:sp>
        <p:nvSpPr>
          <p:cNvPr id="3" name="מציין מיקום כותרת תחתונה 2"/>
          <p:cNvSpPr>
            <a:spLocks noGrp="1"/>
          </p:cNvSpPr>
          <p:nvPr>
            <p:ph type="ftr" sz="quarter" idx="11"/>
          </p:nvPr>
        </p:nvSpPr>
        <p:spPr/>
        <p:txBody>
          <a:bodyPr/>
          <a:lstStyle/>
          <a:p>
            <a:pPr algn="r" rtl="1"/>
            <a:endParaRPr lang="he-IL" dirty="0"/>
          </a:p>
        </p:txBody>
      </p:sp>
      <p:sp>
        <p:nvSpPr>
          <p:cNvPr id="4" name="מציין מיקום מספר שקופית 3"/>
          <p:cNvSpPr>
            <a:spLocks noGrp="1"/>
          </p:cNvSpPr>
          <p:nvPr>
            <p:ph type="sldNum" sz="quarter" idx="12"/>
          </p:nvPr>
        </p:nvSpPr>
        <p:spPr/>
        <p:txBody>
          <a:bodyPr/>
          <a:lstStyle/>
          <a:p>
            <a:pPr algn="r" rtl="1"/>
            <a:fld id="{EB37DED6-D4C7-42EE-AB49-D2E39E64FDE4}" type="slidenum">
              <a:t>‹#›</a:t>
            </a:fld>
            <a:endParaRPr lang="he-IL"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לבן 7"/>
          <p:cNvSpPr/>
          <p:nvPr/>
        </p:nvSpPr>
        <p:spPr>
          <a:xfrm flipH="1">
            <a:off x="-1191"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1" anchor="ctr"/>
          <a:lstStyle/>
          <a:p>
            <a:pPr algn="ctr" rtl="1"/>
            <a:endParaRPr lang="he-IL" sz="1800"/>
          </a:p>
        </p:txBody>
      </p:sp>
      <p:sp>
        <p:nvSpPr>
          <p:cNvPr id="2" name="כותרת 1"/>
          <p:cNvSpPr>
            <a:spLocks noGrp="1"/>
          </p:cNvSpPr>
          <p:nvPr>
            <p:ph type="title"/>
          </p:nvPr>
        </p:nvSpPr>
        <p:spPr>
          <a:xfrm>
            <a:off x="6401931" y="1701800"/>
            <a:ext cx="2514600" cy="2844800"/>
          </a:xfrm>
        </p:spPr>
        <p:txBody>
          <a:bodyPr anchor="b">
            <a:normAutofit/>
          </a:bodyPr>
          <a:lstStyle>
            <a:lvl1pPr algn="r" latinLnBrk="0">
              <a:defRPr lang="he-IL" sz="1500" b="1"/>
            </a:lvl1pPr>
          </a:lstStyle>
          <a:p>
            <a:pPr algn="r" rtl="1"/>
            <a:r>
              <a:rPr lang="he-IL" smtClean="0"/>
              <a:t>לחץ כדי לערוך סגנון כותרת של תבנית בסיס</a:t>
            </a:r>
            <a:endParaRPr lang="he-IL" dirty="0"/>
          </a:p>
        </p:txBody>
      </p:sp>
      <p:sp>
        <p:nvSpPr>
          <p:cNvPr id="3" name="מציין מיקום תוכן 2"/>
          <p:cNvSpPr>
            <a:spLocks noGrp="1"/>
          </p:cNvSpPr>
          <p:nvPr>
            <p:ph idx="1"/>
          </p:nvPr>
        </p:nvSpPr>
        <p:spPr>
          <a:xfrm>
            <a:off x="856282" y="482600"/>
            <a:ext cx="5105400" cy="5892800"/>
          </a:xfrm>
        </p:spPr>
        <p:txBody>
          <a:bodyPr>
            <a:normAutofit/>
          </a:bodyPr>
          <a:lstStyle>
            <a:lvl1pPr algn="r" latinLnBrk="0">
              <a:defRPr lang="he-IL" sz="1800"/>
            </a:lvl1pPr>
            <a:lvl2pPr algn="r" latinLnBrk="0">
              <a:defRPr lang="he-IL" sz="1500"/>
            </a:lvl2pPr>
            <a:lvl3pPr algn="r" latinLnBrk="0">
              <a:defRPr lang="he-IL" sz="1350"/>
            </a:lvl3pPr>
            <a:lvl4pPr algn="r" latinLnBrk="0">
              <a:defRPr lang="he-IL" sz="1350"/>
            </a:lvl4pPr>
            <a:lvl5pPr algn="r" latinLnBrk="0">
              <a:defRPr lang="he-IL" sz="1350"/>
            </a:lvl5pPr>
            <a:lvl6pPr algn="r" latinLnBrk="0">
              <a:defRPr lang="he-IL" sz="1350"/>
            </a:lvl6pPr>
            <a:lvl7pPr algn="r" latinLnBrk="0">
              <a:defRPr lang="he-IL" sz="1350"/>
            </a:lvl7pPr>
            <a:lvl8pPr algn="r" latinLnBrk="0">
              <a:defRPr lang="he-IL" sz="1350"/>
            </a:lvl8pPr>
            <a:lvl9pPr algn="r" latinLnBrk="0">
              <a:defRPr lang="he-IL" sz="135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dirty="0"/>
          </a:p>
        </p:txBody>
      </p:sp>
      <p:sp>
        <p:nvSpPr>
          <p:cNvPr id="4" name="מציין מיקום טקסט 3"/>
          <p:cNvSpPr>
            <a:spLocks noGrp="1"/>
          </p:cNvSpPr>
          <p:nvPr>
            <p:ph type="body" sz="half" idx="2"/>
          </p:nvPr>
        </p:nvSpPr>
        <p:spPr>
          <a:xfrm>
            <a:off x="6401931" y="4648200"/>
            <a:ext cx="2514600" cy="1727200"/>
          </a:xfrm>
        </p:spPr>
        <p:txBody>
          <a:bodyPr>
            <a:normAutofit/>
          </a:bodyPr>
          <a:lstStyle>
            <a:lvl1pPr marL="0" indent="0" algn="r" latinLnBrk="0">
              <a:spcBef>
                <a:spcPts val="900"/>
              </a:spcBef>
              <a:buNone/>
              <a:defRPr lang="he-IL" sz="1200"/>
            </a:lvl1pPr>
            <a:lvl2pPr marL="457242" indent="0" algn="r" latinLnBrk="0">
              <a:buNone/>
              <a:defRPr lang="he-IL" sz="1200"/>
            </a:lvl2pPr>
            <a:lvl3pPr marL="914484" indent="0" algn="r" latinLnBrk="0">
              <a:buNone/>
              <a:defRPr lang="he-IL" sz="975"/>
            </a:lvl3pPr>
            <a:lvl4pPr marL="1371726" indent="0" algn="r" latinLnBrk="0">
              <a:buNone/>
              <a:defRPr lang="he-IL" sz="900"/>
            </a:lvl4pPr>
            <a:lvl5pPr marL="1828967" indent="0" algn="r" latinLnBrk="0">
              <a:buNone/>
              <a:defRPr lang="he-IL" sz="900"/>
            </a:lvl5pPr>
            <a:lvl6pPr marL="2286210" indent="0" algn="r" latinLnBrk="0">
              <a:buNone/>
              <a:defRPr lang="he-IL" sz="900"/>
            </a:lvl6pPr>
            <a:lvl7pPr marL="2743451" indent="0" algn="r" latinLnBrk="0">
              <a:buNone/>
              <a:defRPr lang="he-IL" sz="900"/>
            </a:lvl7pPr>
            <a:lvl8pPr marL="3200693" indent="0" algn="r" latinLnBrk="0">
              <a:buNone/>
              <a:defRPr lang="he-IL" sz="900"/>
            </a:lvl8pPr>
            <a:lvl9pPr marL="3657935" indent="0" algn="r" latinLnBrk="0">
              <a:buNone/>
              <a:defRPr lang="he-IL" sz="900"/>
            </a:lvl9pPr>
          </a:lstStyle>
          <a:p>
            <a:pPr lvl="0" algn="r" rtl="1"/>
            <a:r>
              <a:rPr lang="he-IL" smtClean="0"/>
              <a:t>לחץ כדי לערוך סגנונות טקסט של תבנית בסיס</a:t>
            </a:r>
          </a:p>
        </p:txBody>
      </p:sp>
      <p:sp>
        <p:nvSpPr>
          <p:cNvPr id="5" name="מציין מיקום תאריך 4"/>
          <p:cNvSpPr>
            <a:spLocks noGrp="1"/>
          </p:cNvSpPr>
          <p:nvPr>
            <p:ph type="dt" sz="half" idx="10"/>
          </p:nvPr>
        </p:nvSpPr>
        <p:spPr/>
        <p:txBody>
          <a:bodyPr/>
          <a:lstStyle/>
          <a:p>
            <a:pPr algn="r" rtl="1"/>
            <a:fld id="{126BF754-515F-40B9-8D24-D54D5825B3D0}" type="datetimeFigureOut">
              <a:t>י"א/תמוז/תשפ"א</a:t>
            </a:fld>
            <a:endParaRPr lang="he-IL" dirty="0"/>
          </a:p>
        </p:txBody>
      </p:sp>
      <p:sp>
        <p:nvSpPr>
          <p:cNvPr id="6" name="מציין מיקום כותרת תחתונה 5"/>
          <p:cNvSpPr>
            <a:spLocks noGrp="1"/>
          </p:cNvSpPr>
          <p:nvPr>
            <p:ph type="ftr" sz="quarter" idx="11"/>
          </p:nvPr>
        </p:nvSpPr>
        <p:spPr/>
        <p:txBody>
          <a:bodyPr/>
          <a:lstStyle/>
          <a:p>
            <a:pPr algn="r" rtl="1"/>
            <a:endParaRPr lang="he-IL" dirty="0"/>
          </a:p>
        </p:txBody>
      </p:sp>
      <p:sp>
        <p:nvSpPr>
          <p:cNvPr id="7" name="מציין מיקום מספר שקופית 6"/>
          <p:cNvSpPr>
            <a:spLocks noGrp="1"/>
          </p:cNvSpPr>
          <p:nvPr>
            <p:ph type="sldNum" sz="quarter" idx="12"/>
          </p:nvPr>
        </p:nvSpPr>
        <p:spPr/>
        <p:txBody>
          <a:bodyPr/>
          <a:lstStyle/>
          <a:p>
            <a:pPr algn="r" rtl="1"/>
            <a:fld id="{2DFBB78A-01B4-41F2-96B0-677A4A282832}" type="slidenum">
              <a:t>‹#›</a:t>
            </a:fld>
            <a:endParaRPr lang="he-IL"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מלבן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1" anchor="ctr"/>
          <a:lstStyle/>
          <a:p>
            <a:pPr algn="ctr" rtl="1"/>
            <a:endParaRPr lang="he-IL" sz="1800"/>
          </a:p>
        </p:txBody>
      </p:sp>
      <p:sp>
        <p:nvSpPr>
          <p:cNvPr id="2" name="כותרת 1"/>
          <p:cNvSpPr>
            <a:spLocks noGrp="1"/>
          </p:cNvSpPr>
          <p:nvPr>
            <p:ph type="title"/>
          </p:nvPr>
        </p:nvSpPr>
        <p:spPr>
          <a:xfrm>
            <a:off x="1828800" y="4800600"/>
            <a:ext cx="5486400" cy="762000"/>
          </a:xfrm>
        </p:spPr>
        <p:txBody>
          <a:bodyPr anchor="b">
            <a:normAutofit/>
          </a:bodyPr>
          <a:lstStyle>
            <a:lvl1pPr algn="r" latinLnBrk="0">
              <a:defRPr lang="he-IL" sz="1500" b="1"/>
            </a:lvl1pPr>
          </a:lstStyle>
          <a:p>
            <a:pPr algn="r" rtl="1"/>
            <a:r>
              <a:rPr lang="he-IL" smtClean="0"/>
              <a:t>לחץ כדי לערוך סגנון כותרת של תבנית בסיס</a:t>
            </a:r>
            <a:endParaRPr lang="he-IL" dirty="0"/>
          </a:p>
        </p:txBody>
      </p:sp>
      <p:sp>
        <p:nvSpPr>
          <p:cNvPr id="3" name="מציין מיקום תמונה 2"/>
          <p:cNvSpPr>
            <a:spLocks noGrp="1"/>
          </p:cNvSpPr>
          <p:nvPr>
            <p:ph type="pic" idx="1"/>
          </p:nvPr>
        </p:nvSpPr>
        <p:spPr>
          <a:xfrm>
            <a:off x="1828800" y="279402"/>
            <a:ext cx="5486400" cy="4448175"/>
          </a:xfrm>
        </p:spPr>
        <p:txBody>
          <a:bodyPr>
            <a:normAutofit/>
          </a:bodyPr>
          <a:lstStyle>
            <a:lvl1pPr marL="0" indent="0" algn="r" latinLnBrk="0">
              <a:buNone/>
              <a:defRPr lang="he-IL" sz="2101"/>
            </a:lvl1pPr>
            <a:lvl2pPr marL="457242" indent="0" algn="r" latinLnBrk="0">
              <a:buNone/>
              <a:defRPr lang="he-IL" sz="2776"/>
            </a:lvl2pPr>
            <a:lvl3pPr marL="914484" indent="0" algn="r" latinLnBrk="0">
              <a:buNone/>
              <a:defRPr lang="he-IL" sz="2401"/>
            </a:lvl3pPr>
            <a:lvl4pPr marL="1371726" indent="0" algn="r" latinLnBrk="0">
              <a:buNone/>
              <a:defRPr lang="he-IL" sz="2026"/>
            </a:lvl4pPr>
            <a:lvl5pPr marL="1828967" indent="0" algn="r" latinLnBrk="0">
              <a:buNone/>
              <a:defRPr lang="he-IL" sz="2026"/>
            </a:lvl5pPr>
            <a:lvl6pPr marL="2286210" indent="0" algn="r" latinLnBrk="0">
              <a:buNone/>
              <a:defRPr lang="he-IL" sz="2026"/>
            </a:lvl6pPr>
            <a:lvl7pPr marL="2743451" indent="0" algn="r" latinLnBrk="0">
              <a:buNone/>
              <a:defRPr lang="he-IL" sz="2026"/>
            </a:lvl7pPr>
            <a:lvl8pPr marL="3200693" indent="0" algn="r" latinLnBrk="0">
              <a:buNone/>
              <a:defRPr lang="he-IL" sz="2026"/>
            </a:lvl8pPr>
            <a:lvl9pPr marL="3657935" indent="0" algn="r" latinLnBrk="0">
              <a:buNone/>
              <a:defRPr lang="he-IL" sz="2026"/>
            </a:lvl9pPr>
          </a:lstStyle>
          <a:p>
            <a:pPr algn="r" rtl="1"/>
            <a:r>
              <a:rPr lang="he-IL" smtClean="0"/>
              <a:t>לחץ על הסמל כדי להוסיף תמונה</a:t>
            </a:r>
            <a:endParaRPr lang="he-IL" dirty="0"/>
          </a:p>
        </p:txBody>
      </p:sp>
      <p:sp>
        <p:nvSpPr>
          <p:cNvPr id="4" name="מציין מיקום טקסט 3"/>
          <p:cNvSpPr>
            <a:spLocks noGrp="1"/>
          </p:cNvSpPr>
          <p:nvPr>
            <p:ph type="body" sz="half" idx="2"/>
          </p:nvPr>
        </p:nvSpPr>
        <p:spPr>
          <a:xfrm>
            <a:off x="1828800" y="5562600"/>
            <a:ext cx="5486400" cy="812800"/>
          </a:xfrm>
        </p:spPr>
        <p:txBody>
          <a:bodyPr>
            <a:normAutofit/>
          </a:bodyPr>
          <a:lstStyle>
            <a:lvl1pPr marL="0" indent="0" algn="r" latinLnBrk="0">
              <a:spcBef>
                <a:spcPts val="0"/>
              </a:spcBef>
              <a:buNone/>
              <a:defRPr lang="he-IL" sz="1200"/>
            </a:lvl1pPr>
            <a:lvl2pPr marL="457242" indent="0" algn="r" latinLnBrk="0">
              <a:buNone/>
              <a:defRPr lang="he-IL" sz="1200"/>
            </a:lvl2pPr>
            <a:lvl3pPr marL="914484" indent="0" algn="r" latinLnBrk="0">
              <a:buNone/>
              <a:defRPr lang="he-IL" sz="975"/>
            </a:lvl3pPr>
            <a:lvl4pPr marL="1371726" indent="0" algn="r" latinLnBrk="0">
              <a:buNone/>
              <a:defRPr lang="he-IL" sz="900"/>
            </a:lvl4pPr>
            <a:lvl5pPr marL="1828967" indent="0" algn="r" latinLnBrk="0">
              <a:buNone/>
              <a:defRPr lang="he-IL" sz="900"/>
            </a:lvl5pPr>
            <a:lvl6pPr marL="2286210" indent="0" algn="r" latinLnBrk="0">
              <a:buNone/>
              <a:defRPr lang="he-IL" sz="900"/>
            </a:lvl6pPr>
            <a:lvl7pPr marL="2743451" indent="0" algn="r" latinLnBrk="0">
              <a:buNone/>
              <a:defRPr lang="he-IL" sz="900"/>
            </a:lvl7pPr>
            <a:lvl8pPr marL="3200693" indent="0" algn="r" latinLnBrk="0">
              <a:buNone/>
              <a:defRPr lang="he-IL" sz="900"/>
            </a:lvl8pPr>
            <a:lvl9pPr marL="3657935" indent="0" algn="r" latinLnBrk="0">
              <a:buNone/>
              <a:defRPr lang="he-IL" sz="900"/>
            </a:lvl9pPr>
          </a:lstStyle>
          <a:p>
            <a:pPr lvl="0" algn="r" rtl="1"/>
            <a:r>
              <a:rPr lang="he-IL" smtClean="0"/>
              <a:t>לחץ כדי לערוך סגנונות טקסט של תבנית בסיס</a:t>
            </a:r>
          </a:p>
        </p:txBody>
      </p:sp>
      <p:sp>
        <p:nvSpPr>
          <p:cNvPr id="5" name="מציין מיקום תאריך 4"/>
          <p:cNvSpPr>
            <a:spLocks noGrp="1"/>
          </p:cNvSpPr>
          <p:nvPr>
            <p:ph type="dt" sz="half" idx="10"/>
          </p:nvPr>
        </p:nvSpPr>
        <p:spPr/>
        <p:txBody>
          <a:bodyPr/>
          <a:lstStyle/>
          <a:p>
            <a:pPr algn="r" rtl="1"/>
            <a:fld id="{126BF754-515F-40B9-8D24-D54D5825B3D0}" type="datetimeFigureOut">
              <a:t>י"א/תמוז/תשפ"א</a:t>
            </a:fld>
            <a:endParaRPr lang="he-IL" dirty="0"/>
          </a:p>
        </p:txBody>
      </p:sp>
      <p:sp>
        <p:nvSpPr>
          <p:cNvPr id="6" name="מציין מיקום כותרת תחתונה 5"/>
          <p:cNvSpPr>
            <a:spLocks noGrp="1"/>
          </p:cNvSpPr>
          <p:nvPr>
            <p:ph type="ftr" sz="quarter" idx="11"/>
          </p:nvPr>
        </p:nvSpPr>
        <p:spPr/>
        <p:txBody>
          <a:bodyPr/>
          <a:lstStyle/>
          <a:p>
            <a:pPr algn="r" rtl="1"/>
            <a:endParaRPr lang="he-IL" dirty="0"/>
          </a:p>
        </p:txBody>
      </p:sp>
      <p:sp>
        <p:nvSpPr>
          <p:cNvPr id="7" name="מציין מיקום מספר שקופית 6"/>
          <p:cNvSpPr>
            <a:spLocks noGrp="1"/>
          </p:cNvSpPr>
          <p:nvPr>
            <p:ph type="sldNum" sz="quarter" idx="12"/>
          </p:nvPr>
        </p:nvSpPr>
        <p:spPr/>
        <p:txBody>
          <a:bodyPr/>
          <a:lstStyle/>
          <a:p>
            <a:pPr algn="r" rtl="1"/>
            <a:fld id="{2DFBB78A-01B4-41F2-96B0-677A4A282832}" type="slidenum">
              <a:t>‹#›</a:t>
            </a:fld>
            <a:endParaRPr lang="he-IL"/>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מלבן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1" anchor="ctr"/>
          <a:lstStyle/>
          <a:p>
            <a:pPr algn="ctr" rtl="1"/>
            <a:endParaRPr lang="he-IL" sz="1800">
              <a:latin typeface="Tahoma" panose="020B0604030504040204" pitchFamily="34" charset="0"/>
              <a:ea typeface="Tahoma" panose="020B0604030504040204" pitchFamily="34" charset="0"/>
              <a:cs typeface="Tahoma" panose="020B0604030504040204" pitchFamily="34" charset="0"/>
            </a:endParaRPr>
          </a:p>
        </p:txBody>
      </p:sp>
      <p:sp>
        <p:nvSpPr>
          <p:cNvPr id="2" name="מציין מיקום כותרת 1"/>
          <p:cNvSpPr>
            <a:spLocks noGrp="1"/>
          </p:cNvSpPr>
          <p:nvPr>
            <p:ph type="title"/>
          </p:nvPr>
        </p:nvSpPr>
        <p:spPr>
          <a:xfrm>
            <a:off x="838200" y="76200"/>
            <a:ext cx="7620000" cy="1397000"/>
          </a:xfrm>
          <a:prstGeom prst="rect">
            <a:avLst/>
          </a:prstGeom>
        </p:spPr>
        <p:txBody>
          <a:bodyPr vert="horz" lIns="121899" tIns="60949" rIns="121899" bIns="60949" rtlCol="1" anchor="b">
            <a:norm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838200" y="1701800"/>
            <a:ext cx="7620000" cy="4470400"/>
          </a:xfrm>
          <a:prstGeom prst="rect">
            <a:avLst/>
          </a:prstGeom>
        </p:spPr>
        <p:txBody>
          <a:bodyPr vert="horz" lIns="121899" tIns="60949" rIns="121899" bIns="60949"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4" name="מציין מיקום תאריך 3"/>
          <p:cNvSpPr>
            <a:spLocks noGrp="1"/>
          </p:cNvSpPr>
          <p:nvPr>
            <p:ph type="dt" sz="half" idx="2"/>
          </p:nvPr>
        </p:nvSpPr>
        <p:spPr>
          <a:xfrm>
            <a:off x="838200" y="6400802"/>
            <a:ext cx="2057400" cy="320675"/>
          </a:xfrm>
          <a:prstGeom prst="rect">
            <a:avLst/>
          </a:prstGeom>
        </p:spPr>
        <p:txBody>
          <a:bodyPr vert="horz" lIns="121899" tIns="60949" rIns="121899" bIns="60949" rtlCol="1" anchor="b"/>
          <a:lstStyle>
            <a:lvl1pPr algn="l" rtl="1" latinLnBrk="0">
              <a:defRPr lang="he-IL" sz="9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2DD204D1-F9BD-4643-8480-6EA41EB484F1}" type="datetimeFigureOut">
              <a:rPr lang="he-IL" smtClean="0"/>
              <a:pPr/>
              <a:t>י"א/תמוז/תשפ"א</a:t>
            </a:fld>
            <a:endParaRPr lang="he-IL"/>
          </a:p>
        </p:txBody>
      </p:sp>
      <p:sp>
        <p:nvSpPr>
          <p:cNvPr id="5" name="מציין מיקום כותרת תחתונה 4"/>
          <p:cNvSpPr>
            <a:spLocks noGrp="1"/>
          </p:cNvSpPr>
          <p:nvPr>
            <p:ph type="ftr" sz="quarter" idx="3"/>
          </p:nvPr>
        </p:nvSpPr>
        <p:spPr>
          <a:xfrm>
            <a:off x="2931645" y="6400802"/>
            <a:ext cx="4663440" cy="320675"/>
          </a:xfrm>
          <a:prstGeom prst="rect">
            <a:avLst/>
          </a:prstGeom>
        </p:spPr>
        <p:txBody>
          <a:bodyPr vert="horz" lIns="121899" tIns="60949" rIns="121899" bIns="60949" rtlCol="1" anchor="b"/>
          <a:lstStyle>
            <a:lvl1pPr algn="l" rtl="1" latinLnBrk="0">
              <a:defRPr lang="he-IL" sz="9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6" name="מציין מיקום מספר שקופית 5"/>
          <p:cNvSpPr>
            <a:spLocks noGrp="1"/>
          </p:cNvSpPr>
          <p:nvPr>
            <p:ph type="sldNum" sz="quarter" idx="4"/>
          </p:nvPr>
        </p:nvSpPr>
        <p:spPr>
          <a:xfrm>
            <a:off x="7627346" y="6400802"/>
            <a:ext cx="830855" cy="320675"/>
          </a:xfrm>
          <a:prstGeom prst="rect">
            <a:avLst/>
          </a:prstGeom>
        </p:spPr>
        <p:txBody>
          <a:bodyPr vert="horz" lIns="121899" tIns="60949" rIns="121899" bIns="60949" rtlCol="1" anchor="b"/>
          <a:lstStyle>
            <a:lvl1pPr algn="l" rtl="1" latinLnBrk="0">
              <a:defRPr lang="he-IL" sz="9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84" rtl="1" eaLnBrk="1" latinLnBrk="0" hangingPunct="1">
        <a:lnSpc>
          <a:spcPct val="85000"/>
        </a:lnSpc>
        <a:spcBef>
          <a:spcPct val="0"/>
        </a:spcBef>
        <a:buNone/>
        <a:tabLst/>
        <a:defRPr lang="he-IL" sz="3301" kern="12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21" indent="-228621" algn="r" defTabSz="914484" rtl="1" eaLnBrk="1" latinLnBrk="0" hangingPunct="1">
        <a:lnSpc>
          <a:spcPct val="95000"/>
        </a:lnSpc>
        <a:spcBef>
          <a:spcPts val="1400"/>
        </a:spcBef>
        <a:buSzPct val="100000"/>
        <a:buFont typeface="Arial" pitchFamily="34" charset="0"/>
        <a:buChar char="•"/>
        <a:defRPr lang="he-IL" sz="1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8690" indent="-228621" algn="r" defTabSz="914484" rtl="1" eaLnBrk="1" latinLnBrk="0" hangingPunct="1">
        <a:lnSpc>
          <a:spcPct val="95000"/>
        </a:lnSpc>
        <a:spcBef>
          <a:spcPts val="800"/>
        </a:spcBef>
        <a:buSzPct val="100000"/>
        <a:buFont typeface="Century Gothic" pitchFamily="34" charset="0"/>
        <a:buChar char="–"/>
        <a:defRPr lang="he-IL" sz="15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68759" indent="-228621" algn="r" defTabSz="914484" rtl="1" eaLnBrk="1" latinLnBrk="0" hangingPunct="1">
        <a:lnSpc>
          <a:spcPct val="95000"/>
        </a:lnSpc>
        <a:spcBef>
          <a:spcPts val="800"/>
        </a:spcBef>
        <a:buSzPct val="100000"/>
        <a:buFont typeface="Century Gothic" pitchFamily="34" charset="0"/>
        <a:buChar char="–"/>
        <a:defRPr lang="he-IL" sz="135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88829" indent="-228621" algn="r" defTabSz="914484" rtl="1" eaLnBrk="1" latinLnBrk="0" hangingPunct="1">
        <a:lnSpc>
          <a:spcPct val="95000"/>
        </a:lnSpc>
        <a:spcBef>
          <a:spcPts val="800"/>
        </a:spcBef>
        <a:buSzPct val="100000"/>
        <a:buFont typeface="Century Gothic" pitchFamily="34" charset="0"/>
        <a:buChar char="–"/>
        <a:defRPr lang="he-IL" sz="135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08898" indent="-228621" algn="r" defTabSz="914484" rtl="1" eaLnBrk="1" latinLnBrk="0" hangingPunct="1">
        <a:lnSpc>
          <a:spcPct val="95000"/>
        </a:lnSpc>
        <a:spcBef>
          <a:spcPts val="800"/>
        </a:spcBef>
        <a:buSzPct val="100000"/>
        <a:buFont typeface="Century Gothic" pitchFamily="34" charset="0"/>
        <a:buChar char="–"/>
        <a:defRPr lang="he-IL" sz="135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28967" indent="-228621" algn="r" defTabSz="914484" rtl="1" eaLnBrk="1" latinLnBrk="0" hangingPunct="1">
        <a:lnSpc>
          <a:spcPct val="95000"/>
        </a:lnSpc>
        <a:spcBef>
          <a:spcPts val="800"/>
        </a:spcBef>
        <a:buSzPct val="90000"/>
        <a:buFont typeface="Century Gothic" pitchFamily="34" charset="0"/>
        <a:buChar char="–"/>
        <a:defRPr lang="he-IL" sz="1350" kern="1200">
          <a:solidFill>
            <a:schemeClr val="tx1"/>
          </a:solidFill>
          <a:latin typeface="+mn-lt"/>
          <a:ea typeface="+mn-ea"/>
          <a:cs typeface="+mn-cs"/>
        </a:defRPr>
      </a:lvl6pPr>
      <a:lvl7pPr marL="2149037" indent="-228621" algn="r" defTabSz="914484" rtl="1" eaLnBrk="1" latinLnBrk="0" hangingPunct="1">
        <a:lnSpc>
          <a:spcPct val="95000"/>
        </a:lnSpc>
        <a:spcBef>
          <a:spcPts val="800"/>
        </a:spcBef>
        <a:buSzPct val="90000"/>
        <a:buFont typeface="Century Gothic" pitchFamily="34" charset="0"/>
        <a:buChar char="–"/>
        <a:defRPr lang="he-IL" sz="1350" kern="1200">
          <a:solidFill>
            <a:schemeClr val="tx1"/>
          </a:solidFill>
          <a:latin typeface="+mn-lt"/>
          <a:ea typeface="+mn-ea"/>
          <a:cs typeface="+mn-cs"/>
        </a:defRPr>
      </a:lvl7pPr>
      <a:lvl8pPr marL="2469106" indent="-228621" algn="r" defTabSz="914484" rtl="1" eaLnBrk="1" latinLnBrk="0" hangingPunct="1">
        <a:lnSpc>
          <a:spcPct val="95000"/>
        </a:lnSpc>
        <a:spcBef>
          <a:spcPts val="800"/>
        </a:spcBef>
        <a:buSzPct val="90000"/>
        <a:buFont typeface="Century Gothic" pitchFamily="34" charset="0"/>
        <a:buChar char="–"/>
        <a:defRPr lang="he-IL" sz="1350" kern="1200">
          <a:solidFill>
            <a:schemeClr val="tx1"/>
          </a:solidFill>
          <a:latin typeface="+mn-lt"/>
          <a:ea typeface="+mn-ea"/>
          <a:cs typeface="+mn-cs"/>
        </a:defRPr>
      </a:lvl8pPr>
      <a:lvl9pPr marL="2834900" indent="-228621" algn="r" defTabSz="914484" rtl="1" eaLnBrk="1" latinLnBrk="0" hangingPunct="1">
        <a:lnSpc>
          <a:spcPct val="95000"/>
        </a:lnSpc>
        <a:spcBef>
          <a:spcPts val="800"/>
        </a:spcBef>
        <a:buSzPct val="90000"/>
        <a:buFont typeface="Century Gothic" pitchFamily="34" charset="0"/>
        <a:buChar char="–"/>
        <a:defRPr lang="he-IL" sz="1350" kern="1200">
          <a:solidFill>
            <a:schemeClr val="tx1"/>
          </a:solidFill>
          <a:latin typeface="+mn-lt"/>
          <a:ea typeface="+mn-ea"/>
          <a:cs typeface="+mn-cs"/>
        </a:defRPr>
      </a:lvl9pPr>
    </p:bodyStyle>
    <p:otherStyle>
      <a:defPPr>
        <a:defRPr lang="he-IL"/>
      </a:defPPr>
      <a:lvl1pPr marL="0" algn="r" defTabSz="914484" rtl="1" eaLnBrk="1" latinLnBrk="0" hangingPunct="1">
        <a:defRPr lang="he-IL" sz="1800" kern="1200">
          <a:solidFill>
            <a:schemeClr val="tx1"/>
          </a:solidFill>
          <a:latin typeface="+mn-lt"/>
          <a:ea typeface="+mn-ea"/>
          <a:cs typeface="+mn-cs"/>
        </a:defRPr>
      </a:lvl1pPr>
      <a:lvl2pPr marL="457242" algn="r" defTabSz="914484" rtl="1" eaLnBrk="1" latinLnBrk="0" hangingPunct="1">
        <a:defRPr lang="he-IL" sz="1800" kern="1200">
          <a:solidFill>
            <a:schemeClr val="tx1"/>
          </a:solidFill>
          <a:latin typeface="+mn-lt"/>
          <a:ea typeface="+mn-ea"/>
          <a:cs typeface="+mn-cs"/>
        </a:defRPr>
      </a:lvl2pPr>
      <a:lvl3pPr marL="914484" algn="r" defTabSz="914484" rtl="1" eaLnBrk="1" latinLnBrk="0" hangingPunct="1">
        <a:defRPr lang="he-IL" sz="1800" kern="1200">
          <a:solidFill>
            <a:schemeClr val="tx1"/>
          </a:solidFill>
          <a:latin typeface="+mn-lt"/>
          <a:ea typeface="+mn-ea"/>
          <a:cs typeface="+mn-cs"/>
        </a:defRPr>
      </a:lvl3pPr>
      <a:lvl4pPr marL="1371726" algn="r" defTabSz="914484" rtl="1" eaLnBrk="1" latinLnBrk="0" hangingPunct="1">
        <a:defRPr lang="he-IL" sz="1800" kern="1200">
          <a:solidFill>
            <a:schemeClr val="tx1"/>
          </a:solidFill>
          <a:latin typeface="+mn-lt"/>
          <a:ea typeface="+mn-ea"/>
          <a:cs typeface="+mn-cs"/>
        </a:defRPr>
      </a:lvl4pPr>
      <a:lvl5pPr marL="1828967" algn="r" defTabSz="914484" rtl="1" eaLnBrk="1" latinLnBrk="0" hangingPunct="1">
        <a:defRPr lang="he-IL" sz="1800" kern="1200">
          <a:solidFill>
            <a:schemeClr val="tx1"/>
          </a:solidFill>
          <a:latin typeface="+mn-lt"/>
          <a:ea typeface="+mn-ea"/>
          <a:cs typeface="+mn-cs"/>
        </a:defRPr>
      </a:lvl5pPr>
      <a:lvl6pPr marL="2286210" algn="r" defTabSz="914484" rtl="1" eaLnBrk="1" latinLnBrk="0" hangingPunct="1">
        <a:defRPr lang="he-IL" sz="1800" kern="1200">
          <a:solidFill>
            <a:schemeClr val="tx1"/>
          </a:solidFill>
          <a:latin typeface="+mn-lt"/>
          <a:ea typeface="+mn-ea"/>
          <a:cs typeface="+mn-cs"/>
        </a:defRPr>
      </a:lvl6pPr>
      <a:lvl7pPr marL="2743451" algn="r" defTabSz="914484" rtl="1" eaLnBrk="1" latinLnBrk="0" hangingPunct="1">
        <a:defRPr lang="he-IL" sz="1800" kern="1200">
          <a:solidFill>
            <a:schemeClr val="tx1"/>
          </a:solidFill>
          <a:latin typeface="+mn-lt"/>
          <a:ea typeface="+mn-ea"/>
          <a:cs typeface="+mn-cs"/>
        </a:defRPr>
      </a:lvl7pPr>
      <a:lvl8pPr marL="3200693" algn="r" defTabSz="914484" rtl="1" eaLnBrk="1" latinLnBrk="0" hangingPunct="1">
        <a:defRPr lang="he-IL" sz="1800" kern="1200">
          <a:solidFill>
            <a:schemeClr val="tx1"/>
          </a:solidFill>
          <a:latin typeface="+mn-lt"/>
          <a:ea typeface="+mn-ea"/>
          <a:cs typeface="+mn-cs"/>
        </a:defRPr>
      </a:lvl8pPr>
      <a:lvl9pPr marL="3657935" algn="r" defTabSz="914484" rtl="1" eaLnBrk="1" latinLnBrk="0" hangingPunct="1">
        <a:defRPr lang="he-IL"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48.xml"/><Relationship Id="rId7" Type="http://schemas.openxmlformats.org/officeDocument/2006/relationships/hyperlink" Target="&#1514;&#1488;&#1493;&#1504;&#1493;&#1514;%20&#1506;&#1489;&#1493;&#1491;&#1492;%20&#1488;&#1512;&#1493;&#1489;&#1514;%20&#1488;&#1513;&#1511;&#1500;&#1493;&#1503;.pptx" TargetMode="External"/><Relationship Id="rId12" Type="http://schemas.openxmlformats.org/officeDocument/2006/relationships/image" Target="../media/image4.png"/><Relationship Id="rId2" Type="http://schemas.openxmlformats.org/officeDocument/2006/relationships/hyperlink" Target="&#1514;&#1488;&#1493;&#1504;&#1493;&#1514;%20&#1506;&#1489;&#1493;&#1491;&#1492;%20&#1510;&#1512;&#1504;&#1493;&#1489;&#1497;&#1500;.pptx" TargetMode="External"/><Relationship Id="rId1" Type="http://schemas.openxmlformats.org/officeDocument/2006/relationships/slideLayout" Target="../slideLayouts/slideLayout2.xml"/><Relationship Id="rId6" Type="http://schemas.openxmlformats.org/officeDocument/2006/relationships/hyperlink" Target="&#1511;&#1512;&#1497;&#1505;&#1514;%20&#1495;&#1504;&#1497;&#1493;&#1503;%20&#1512;&#1502;&#1514;%20&#1492;&#1495;&#1497;&#1497;&#1500;/&#1511;&#1512;&#1497;&#1505;&#1514;%20&#1495;&#1504;&#1497;&#1493;&#1503;%20&#1512;&#1502;&#1514;%20&#1492;&#1495;&#1497;&#1497;&#1500;.pptx" TargetMode="External"/><Relationship Id="rId11" Type="http://schemas.openxmlformats.org/officeDocument/2006/relationships/hyperlink" Target="&#1514;&#1488;&#1493;&#1504;&#1493;&#1514;%20&#1506;&#1489;&#1493;&#1491;&#1492;%20&#1490;&#1497;&#1491;&#1493;&#1512;%20&#1500;&#1489;&#1496;&#1495;.pptx" TargetMode="External"/><Relationship Id="rId5" Type="http://schemas.openxmlformats.org/officeDocument/2006/relationships/hyperlink" Target="&#1514;&#1488;&#1493;&#1504;&#1493;&#1514;%20&#1506;&#1489;&#1493;&#1491;&#1492;%20&#1504;&#1502;&#1500;%20&#1489;&#1497;&#1497;&#1512;&#1493;&#1514;%202020.pptx" TargetMode="External"/><Relationship Id="rId10" Type="http://schemas.openxmlformats.org/officeDocument/2006/relationships/hyperlink" Target="&#1514;&#1488;&#1493;&#1504;&#1493;&#1514;%20&#1506;&#1489;&#1493;&#1491;&#1492;%20&#1492;&#1512;&#1502;&#1514;%20&#1502;&#1513;&#1488;&#1493;&#1514;.pptx" TargetMode="External"/><Relationship Id="rId4" Type="http://schemas.openxmlformats.org/officeDocument/2006/relationships/hyperlink" Target="&#1514;&#1488;&#1493;&#1504;&#1493;&#1514;%20&#1506;&#1489;&#1493;&#1491;&#1492;%20&#1489;&#1493;&#1508;&#1488;&#1500;.pptx" TargetMode="External"/><Relationship Id="rId9" Type="http://schemas.openxmlformats.org/officeDocument/2006/relationships/hyperlink" Target="&#1514;&#1488;&#1493;&#1504;&#1493;&#1514;%20&#1506;&#1489;&#1493;&#1491;&#1492;%20&#1511;&#1496;&#1497;&#1506;&#1514;%20&#1488;&#1510;&#1489;&#1506;&#1493;&#1514;.ppt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i9H2sk-Vi8o" TargetMode="External"/><Relationship Id="rId2" Type="http://schemas.openxmlformats.org/officeDocument/2006/relationships/hyperlink" Target="https://www.youtube.com/watch?v=-mQ60wNgKrQ&amp;feature=emb_titl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1514;&#1488;&#1493;&#1504;&#1493;&#1514;%20&#1506;&#1489;&#1493;&#1491;&#1492;%20&#1510;&#1512;&#1504;&#1493;&#1489;&#1497;&#1500;.pptx" TargetMode="External"/><Relationship Id="rId3" Type="http://schemas.openxmlformats.org/officeDocument/2006/relationships/hyperlink" Target="&#1502;&#1493;&#1502;&#1504;&#1514;&#1511;&#1503;%20&#1514;&#1488;&#1493;&#1504;&#1493;&#1514;%20&#1502;&#1505;&#1493;&#1512;%20&#1495;&#1513;&#1502;&#1500;&#1497;.pptx" TargetMode="External"/><Relationship Id="rId7" Type="http://schemas.openxmlformats.org/officeDocument/2006/relationships/hyperlink" Target="&#1514;&#1488;&#1493;&#1504;&#1493;&#1514;%20&#1506;&#1489;&#1493;&#1491;&#1492;%20&#1488;&#1512;&#1493;&#1489;&#1514;%20&#1488;&#1513;&#1511;&#1500;&#1493;&#1503;.pptx" TargetMode="External"/><Relationship Id="rId12" Type="http://schemas.openxmlformats.org/officeDocument/2006/relationships/hyperlink" Target="&#1514;&#1488;&#1493;&#1504;&#1493;&#1514;%20&#1506;&#1489;&#1493;&#1491;&#1492;%20&#1504;&#1502;&#1500;%20&#1489;&#1497;&#1497;&#1512;&#1493;&#1514;%202020.pptx"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1514;&#1488;&#1493;&#1504;&#1493;&#1514;%20&#1488;&#1505;&#1493;&#1503;%20&#1493;&#1512;&#1505;&#1488;&#1497;.pptx" TargetMode="External"/><Relationship Id="rId11" Type="http://schemas.openxmlformats.org/officeDocument/2006/relationships/hyperlink" Target="&#1514;&#1488;&#1493;&#1504;&#1493;&#1514;%20&#1506;&#1489;&#1493;&#1491;&#1492;%20&#1511;&#1496;&#1497;&#1506;&#1514;%20&#1488;&#1510;&#1489;&#1506;&#1493;&#1514;.pptx" TargetMode="External"/><Relationship Id="rId5" Type="http://schemas.openxmlformats.org/officeDocument/2006/relationships/hyperlink" Target="&#1514;&#1488;&#1493;&#1504;&#1493;&#1514;%20&#1511;&#1512;&#1497;&#1505;&#1514;%20&#1495;&#1504;&#1497;&#1493;&#1503;%20&#1512;&#1502;&#1514;%20&#1492;&#1495;&#1497;&#1497;&#1500;.pptx" TargetMode="External"/><Relationship Id="rId10" Type="http://schemas.openxmlformats.org/officeDocument/2006/relationships/hyperlink" Target="&#1514;&#1488;&#1493;&#1504;&#1493;&#1514;%20&#1506;&#1489;&#1493;&#1491;&#1492;%20&#1492;&#1512;&#1502;&#1514;%20&#1502;&#1513;&#1488;&#1493;&#1514;.pptx" TargetMode="External"/><Relationship Id="rId4" Type="http://schemas.openxmlformats.org/officeDocument/2006/relationships/hyperlink" Target="&#1514;&#1488;&#1493;&#1504;&#1493;&#1514;%20&#1506;&#1489;&#1493;&#1491;&#1492;%20&#1502;&#1505;&#1493;&#1512;%20&#1495;&#1513;&#1502;&#1500;&#1497;.pptx" TargetMode="External"/><Relationship Id="rId9" Type="http://schemas.openxmlformats.org/officeDocument/2006/relationships/hyperlink" Target="&#1514;&#1488;&#1493;&#1504;&#1493;&#1514;%20&#1506;&#1489;&#1493;&#1491;&#1492;%20&#1490;&#1497;&#1491;&#1493;&#1512;%20&#1500;&#1489;&#1496;&#1495;.pptx"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4229" y="1122388"/>
            <a:ext cx="9144000" cy="1728192"/>
          </a:xfrm>
        </p:spPr>
        <p:txBody>
          <a:bodyPr>
            <a:normAutofit/>
          </a:bodyPr>
          <a:lstStyle/>
          <a:p>
            <a:pPr marL="0" indent="0" algn="ctr">
              <a:buNone/>
            </a:pPr>
            <a:r>
              <a:rPr lang="he-IL" sz="5400" b="1" dirty="0" smtClean="0">
                <a:solidFill>
                  <a:srgbClr val="FF0000"/>
                </a:solidFill>
                <a:effectLst>
                  <a:outerShdw blurRad="38100" dist="38100" dir="2700000" algn="tl">
                    <a:srgbClr val="000000">
                      <a:alpha val="43137"/>
                    </a:srgbClr>
                  </a:outerShdw>
                </a:effectLst>
              </a:rPr>
              <a:t>אסון נמל ביירות 2020</a:t>
            </a:r>
          </a:p>
          <a:p>
            <a:pPr marL="0" indent="0" algn="ctr">
              <a:buNone/>
            </a:pPr>
            <a:r>
              <a:rPr lang="he-IL" sz="4400" b="1" dirty="0" smtClean="0">
                <a:solidFill>
                  <a:srgbClr val="0000FF"/>
                </a:solidFill>
                <a:effectLst>
                  <a:outerShdw blurRad="38100" dist="38100" dir="2700000" algn="tl">
                    <a:srgbClr val="000000">
                      <a:alpha val="43137"/>
                    </a:srgbClr>
                  </a:outerShdw>
                </a:effectLst>
              </a:rPr>
              <a:t>הפקת לקחים והסקת מסקנות</a:t>
            </a:r>
            <a:endParaRPr lang="he-IL" sz="4400" b="1" dirty="0">
              <a:solidFill>
                <a:srgbClr val="0000FF"/>
              </a:solidFill>
              <a:effectLst>
                <a:outerShdw blurRad="38100" dist="38100" dir="2700000" algn="tl">
                  <a:srgbClr val="000000">
                    <a:alpha val="43137"/>
                  </a:srgbClr>
                </a:outerShdw>
              </a:effectLst>
            </a:endParaRPr>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5" name="מלבן 4"/>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2" name="TextBox 1"/>
          <p:cNvSpPr txBox="1"/>
          <p:nvPr/>
        </p:nvSpPr>
        <p:spPr>
          <a:xfrm>
            <a:off x="3477651" y="4911195"/>
            <a:ext cx="2160240" cy="443198"/>
          </a:xfrm>
          <a:prstGeom prst="rect">
            <a:avLst/>
          </a:prstGeom>
          <a:noFill/>
        </p:spPr>
        <p:txBody>
          <a:bodyPr wrap="square" rtlCol="1">
            <a:spAutoFit/>
          </a:bodyPr>
          <a:lstStyle/>
          <a:p>
            <a:pPr algn="ctr">
              <a:lnSpc>
                <a:spcPct val="95000"/>
              </a:lnSpc>
            </a:pPr>
            <a:r>
              <a:rPr lang="he-IL" b="1" dirty="0" smtClean="0">
                <a:effectLst>
                  <a:outerShdw blurRad="38100" dist="38100" dir="2700000" algn="tl">
                    <a:srgbClr val="000000">
                      <a:alpha val="43137"/>
                    </a:srgbClr>
                  </a:outerShdw>
                </a:effectLst>
              </a:rPr>
              <a:t>מאיר כהן</a:t>
            </a:r>
            <a:endParaRPr lang="he-IL" b="1" dirty="0">
              <a:effectLst>
                <a:outerShdw blurRad="38100" dist="38100" dir="2700000" algn="tl">
                  <a:srgbClr val="000000">
                    <a:alpha val="43137"/>
                  </a:srgbClr>
                </a:outerShdw>
              </a:effectLst>
            </a:endParaRPr>
          </a:p>
        </p:txBody>
      </p:sp>
      <p:sp>
        <p:nvSpPr>
          <p:cNvPr id="8" name="מציין מיקום תוכן 2"/>
          <p:cNvSpPr txBox="1">
            <a:spLocks/>
          </p:cNvSpPr>
          <p:nvPr/>
        </p:nvSpPr>
        <p:spPr>
          <a:xfrm>
            <a:off x="0" y="3463594"/>
            <a:ext cx="9144000" cy="1261550"/>
          </a:xfrm>
          <a:prstGeom prst="rect">
            <a:avLst/>
          </a:prstGeom>
        </p:spPr>
        <p:txBody>
          <a:bodyPr vert="horz" lIns="121899" tIns="60949" rIns="121899" bIns="60949" rtlCol="1">
            <a:normAutofit fontScale="92500" lnSpcReduction="20000"/>
          </a:bodyPr>
          <a:lstStyle>
            <a:lvl1pPr marL="228621" indent="-228621" algn="r" defTabSz="914484" rtl="1" eaLnBrk="1" latinLnBrk="0" hangingPunct="1">
              <a:lnSpc>
                <a:spcPct val="95000"/>
              </a:lnSpc>
              <a:spcBef>
                <a:spcPts val="1400"/>
              </a:spcBef>
              <a:buSzPct val="100000"/>
              <a:buFont typeface="Arial" pitchFamily="34" charset="0"/>
              <a:buChar char="•"/>
              <a:defRPr lang="he-IL" sz="1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8690" indent="-228621" algn="r" defTabSz="914484" rtl="1" eaLnBrk="1" latinLnBrk="0" hangingPunct="1">
              <a:lnSpc>
                <a:spcPct val="95000"/>
              </a:lnSpc>
              <a:spcBef>
                <a:spcPts val="800"/>
              </a:spcBef>
              <a:buSzPct val="100000"/>
              <a:buFont typeface="Century Gothic" pitchFamily="34" charset="0"/>
              <a:buChar char="–"/>
              <a:defRPr lang="he-IL" sz="15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68759" indent="-228621" algn="r" defTabSz="914484" rtl="1" eaLnBrk="1" latinLnBrk="0" hangingPunct="1">
              <a:lnSpc>
                <a:spcPct val="95000"/>
              </a:lnSpc>
              <a:spcBef>
                <a:spcPts val="800"/>
              </a:spcBef>
              <a:buSzPct val="100000"/>
              <a:buFont typeface="Century Gothic" pitchFamily="34" charset="0"/>
              <a:buChar char="–"/>
              <a:defRPr lang="he-IL" sz="135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88829" indent="-228621" algn="r" defTabSz="914484" rtl="1" eaLnBrk="1" latinLnBrk="0" hangingPunct="1">
              <a:lnSpc>
                <a:spcPct val="95000"/>
              </a:lnSpc>
              <a:spcBef>
                <a:spcPts val="800"/>
              </a:spcBef>
              <a:buSzPct val="100000"/>
              <a:buFont typeface="Century Gothic" pitchFamily="34" charset="0"/>
              <a:buChar char="–"/>
              <a:defRPr lang="he-IL" sz="135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08898" indent="-228621" algn="r" defTabSz="914484" rtl="1" eaLnBrk="1" latinLnBrk="0" hangingPunct="1">
              <a:lnSpc>
                <a:spcPct val="95000"/>
              </a:lnSpc>
              <a:spcBef>
                <a:spcPts val="800"/>
              </a:spcBef>
              <a:buSzPct val="100000"/>
              <a:buFont typeface="Century Gothic" pitchFamily="34" charset="0"/>
              <a:buChar char="–"/>
              <a:defRPr lang="he-IL" sz="135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28967" indent="-228621" algn="r" defTabSz="914484" rtl="1" eaLnBrk="1" latinLnBrk="0" hangingPunct="1">
              <a:lnSpc>
                <a:spcPct val="95000"/>
              </a:lnSpc>
              <a:spcBef>
                <a:spcPts val="800"/>
              </a:spcBef>
              <a:buSzPct val="90000"/>
              <a:buFont typeface="Century Gothic" pitchFamily="34" charset="0"/>
              <a:buChar char="–"/>
              <a:defRPr lang="he-IL" sz="1350" kern="1200">
                <a:solidFill>
                  <a:schemeClr val="tx1"/>
                </a:solidFill>
                <a:latin typeface="+mn-lt"/>
                <a:ea typeface="+mn-ea"/>
                <a:cs typeface="+mn-cs"/>
              </a:defRPr>
            </a:lvl6pPr>
            <a:lvl7pPr marL="2149037" indent="-228621" algn="r" defTabSz="914484" rtl="1" eaLnBrk="1" latinLnBrk="0" hangingPunct="1">
              <a:lnSpc>
                <a:spcPct val="95000"/>
              </a:lnSpc>
              <a:spcBef>
                <a:spcPts val="800"/>
              </a:spcBef>
              <a:buSzPct val="90000"/>
              <a:buFont typeface="Century Gothic" pitchFamily="34" charset="0"/>
              <a:buChar char="–"/>
              <a:defRPr lang="he-IL" sz="1350" kern="1200" baseline="0">
                <a:solidFill>
                  <a:schemeClr val="tx1"/>
                </a:solidFill>
                <a:latin typeface="+mn-lt"/>
                <a:ea typeface="+mn-ea"/>
                <a:cs typeface="+mn-cs"/>
              </a:defRPr>
            </a:lvl7pPr>
            <a:lvl8pPr marL="2469106" indent="-228621" algn="r" defTabSz="914484" rtl="1" eaLnBrk="1" latinLnBrk="0" hangingPunct="1">
              <a:lnSpc>
                <a:spcPct val="95000"/>
              </a:lnSpc>
              <a:spcBef>
                <a:spcPts val="800"/>
              </a:spcBef>
              <a:buSzPct val="90000"/>
              <a:buFont typeface="Century Gothic" pitchFamily="34" charset="0"/>
              <a:buChar char="–"/>
              <a:defRPr lang="he-IL" sz="1350" kern="1200" baseline="0">
                <a:solidFill>
                  <a:schemeClr val="tx1"/>
                </a:solidFill>
                <a:latin typeface="+mn-lt"/>
                <a:ea typeface="+mn-ea"/>
                <a:cs typeface="+mn-cs"/>
              </a:defRPr>
            </a:lvl8pPr>
            <a:lvl9pPr marL="2834900" indent="-228621" algn="r" defTabSz="914484" rtl="1" eaLnBrk="1" latinLnBrk="0" hangingPunct="1">
              <a:lnSpc>
                <a:spcPct val="95000"/>
              </a:lnSpc>
              <a:spcBef>
                <a:spcPts val="800"/>
              </a:spcBef>
              <a:buSzPct val="90000"/>
              <a:buFont typeface="Century Gothic" pitchFamily="34" charset="0"/>
              <a:buChar char="–"/>
              <a:defRPr lang="he-IL" sz="1350" kern="1200" baseline="0">
                <a:solidFill>
                  <a:schemeClr val="tx1"/>
                </a:solidFill>
                <a:latin typeface="+mn-lt"/>
                <a:ea typeface="+mn-ea"/>
                <a:cs typeface="+mn-cs"/>
              </a:defRPr>
            </a:lvl9pPr>
          </a:lstStyle>
          <a:p>
            <a:pPr marL="0" indent="0" algn="ctr">
              <a:buFont typeface="Arial" pitchFamily="34" charset="0"/>
              <a:buNone/>
            </a:pPr>
            <a:r>
              <a:rPr lang="he-IL" sz="4400" b="1" dirty="0" smtClean="0">
                <a:effectLst>
                  <a:outerShdw blurRad="38100" dist="38100" dir="2700000" algn="tl">
                    <a:srgbClr val="000000">
                      <a:alpha val="43137"/>
                    </a:srgbClr>
                  </a:outerShdw>
                </a:effectLst>
              </a:rPr>
              <a:t>כנס פורום הבטיחות הישראלי</a:t>
            </a:r>
          </a:p>
          <a:p>
            <a:pPr marL="0" indent="0" algn="ctr">
              <a:buFont typeface="Arial" pitchFamily="34" charset="0"/>
              <a:buNone/>
            </a:pPr>
            <a:r>
              <a:rPr lang="he-IL" sz="4400" b="1" dirty="0" smtClean="0">
                <a:effectLst>
                  <a:outerShdw blurRad="38100" dist="38100" dir="2700000" algn="tl">
                    <a:srgbClr val="000000">
                      <a:alpha val="43137"/>
                    </a:srgbClr>
                  </a:outerShdw>
                </a:effectLst>
              </a:rPr>
              <a:t>23.06.2021</a:t>
            </a:r>
            <a:endParaRPr lang="he-IL" sz="4400" b="1" dirty="0">
              <a:effectLst>
                <a:outerShdw blurRad="38100" dist="38100" dir="2700000" algn="tl">
                  <a:srgbClr val="000000">
                    <a:alpha val="43137"/>
                  </a:srgbClr>
                </a:outerShdw>
              </a:effectLst>
            </a:endParaRPr>
          </a:p>
        </p:txBody>
      </p:sp>
      <p:sp>
        <p:nvSpPr>
          <p:cNvPr id="6" name="AutoShape 18" descr="https://mail.google.com/mail/u/0?ui=2&amp;ik=d5dbdef687&amp;attid=0.1&amp;permmsgid=msg-f:1701431536053101960&amp;th=179cb2f7ac17a588&amp;view=fimg&amp;sz=s0-l75-ft&amp;attbid=ANGjdJ_CgluTpl82Lw7wMcJ1UPTln5hkOpqUmqwyJgANIiW_W1DG-jojDkD8rnFvwwEMmnT8a7yh8avHDy-GDYnSWFuGq8ru9w_au3z7CVjtMFkoUkfq6tgN6k4N4Cs&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229619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media.reshet.tv/image/upload/t_image_article/v1622745301/WhatsApp_Image_2021-06-03_at_2_voin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0025"/>
            <a:ext cx="9143999" cy="5587822"/>
          </a:xfrm>
          <a:prstGeom prst="rect">
            <a:avLst/>
          </a:prstGeom>
          <a:noFill/>
          <a:extLst>
            <a:ext uri="{909E8E84-426E-40DD-AFC4-6F175D3DCCD1}">
              <a14:hiddenFill xmlns:a14="http://schemas.microsoft.com/office/drawing/2010/main">
                <a:solidFill>
                  <a:srgbClr val="FFFFFF"/>
                </a:solidFill>
              </a14:hiddenFill>
            </a:ext>
          </a:extLst>
        </p:spPr>
      </p:pic>
      <p:sp>
        <p:nvSpPr>
          <p:cNvPr id="3" name="כותרת 1"/>
          <p:cNvSpPr txBox="1">
            <a:spLocks/>
          </p:cNvSpPr>
          <p:nvPr/>
        </p:nvSpPr>
        <p:spPr>
          <a:xfrm>
            <a:off x="0" y="116632"/>
            <a:ext cx="9143998" cy="548680"/>
          </a:xfrm>
          <a:prstGeom prst="rect">
            <a:avLst/>
          </a:prstGeom>
        </p:spPr>
        <p:txBody>
          <a:bodyPr>
            <a:noAutofit/>
          </a:bodyPr>
          <a:lstStyle>
            <a:lvl1pPr algn="l" defTabSz="914484" rtl="1" eaLnBrk="1" latinLnBrk="0" hangingPunct="1">
              <a:lnSpc>
                <a:spcPct val="85000"/>
              </a:lnSpc>
              <a:spcBef>
                <a:spcPct val="0"/>
              </a:spcBef>
              <a:buNone/>
              <a:tabLst/>
              <a:defRPr lang="he-IL" sz="3301" kern="12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he-IL" sz="3200" b="1" dirty="0" smtClean="0">
                <a:solidFill>
                  <a:srgbClr val="0000FF"/>
                </a:solidFill>
              </a:rPr>
              <a:t>גשר המוגרבים – רחבת הכותל המערבי </a:t>
            </a:r>
            <a:endParaRPr lang="he-IL" sz="3200" b="1" dirty="0">
              <a:solidFill>
                <a:srgbClr val="0000FF"/>
              </a:solidFill>
            </a:endParaRPr>
          </a:p>
        </p:txBody>
      </p:sp>
      <p:sp>
        <p:nvSpPr>
          <p:cNvPr id="4" name="TextBox 3"/>
          <p:cNvSpPr txBox="1"/>
          <p:nvPr/>
        </p:nvSpPr>
        <p:spPr>
          <a:xfrm>
            <a:off x="2" y="6297847"/>
            <a:ext cx="9143998" cy="560153"/>
          </a:xfrm>
          <a:prstGeom prst="rect">
            <a:avLst/>
          </a:prstGeom>
          <a:solidFill>
            <a:srgbClr val="FFFF00"/>
          </a:solidFill>
          <a:ln>
            <a:solidFill>
              <a:srgbClr val="FF0000"/>
            </a:solidFill>
          </a:ln>
        </p:spPr>
        <p:txBody>
          <a:bodyPr wrap="square" rtlCol="1">
            <a:spAutoFit/>
          </a:bodyPr>
          <a:lstStyle/>
          <a:p>
            <a:pPr algn="ctr">
              <a:lnSpc>
                <a:spcPct val="95000"/>
              </a:lnSpc>
            </a:pPr>
            <a:r>
              <a:rPr lang="he-IL" sz="3200" b="1" dirty="0"/>
              <a:t>הפקת לקחים והסקת מסקנות – האומנם </a:t>
            </a:r>
            <a:r>
              <a:rPr lang="he-IL" sz="3200" b="1" dirty="0" smtClean="0"/>
              <a:t>???</a:t>
            </a:r>
            <a:endParaRPr lang="he-IL" sz="3200" b="1" dirty="0"/>
          </a:p>
        </p:txBody>
      </p:sp>
    </p:spTree>
    <p:extLst>
      <p:ext uri="{BB962C8B-B14F-4D97-AF65-F5344CB8AC3E}">
        <p14:creationId xmlns:p14="http://schemas.microsoft.com/office/powerpoint/2010/main" val="306564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16632"/>
            <a:ext cx="7620000" cy="760512"/>
          </a:xfrm>
        </p:spPr>
        <p:txBody>
          <a:bodyPr/>
          <a:lstStyle/>
          <a:p>
            <a:pPr algn="ctr"/>
            <a:r>
              <a:rPr lang="he-IL" b="1" dirty="0" smtClean="0">
                <a:solidFill>
                  <a:srgbClr val="0000FF"/>
                </a:solidFill>
              </a:rPr>
              <a:t>קריסות ואסונות</a:t>
            </a:r>
            <a:endParaRPr lang="he-IL" b="1" dirty="0">
              <a:solidFill>
                <a:srgbClr val="0000FF"/>
              </a:solidFill>
            </a:endParaRPr>
          </a:p>
        </p:txBody>
      </p:sp>
      <p:sp>
        <p:nvSpPr>
          <p:cNvPr id="3" name="מציין מיקום תוכן 2"/>
          <p:cNvSpPr>
            <a:spLocks noGrp="1"/>
          </p:cNvSpPr>
          <p:nvPr>
            <p:ph idx="1"/>
          </p:nvPr>
        </p:nvSpPr>
        <p:spPr>
          <a:xfrm>
            <a:off x="467544" y="1268760"/>
            <a:ext cx="8271213" cy="3738193"/>
          </a:xfrm>
        </p:spPr>
        <p:txBody>
          <a:bodyPr>
            <a:normAutofit fontScale="92500" lnSpcReduction="20000"/>
          </a:bodyPr>
          <a:lstStyle/>
          <a:p>
            <a:r>
              <a:rPr lang="he-IL" sz="3300" b="1" dirty="0"/>
              <a:t>קריסת גשר </a:t>
            </a:r>
            <a:r>
              <a:rPr lang="he-IL" sz="3300" b="1" dirty="0" smtClean="0"/>
              <a:t>שפירים</a:t>
            </a:r>
            <a:endParaRPr lang="he-IL" sz="3300" b="1" dirty="0"/>
          </a:p>
          <a:p>
            <a:r>
              <a:rPr lang="he-IL" sz="3300" b="1" dirty="0"/>
              <a:t>קריסת גשר המכביה</a:t>
            </a:r>
          </a:p>
          <a:p>
            <a:r>
              <a:rPr lang="he-IL" sz="3300" b="1" dirty="0" smtClean="0"/>
              <a:t>קריסת רצפת אולם שמחות ורסאי</a:t>
            </a:r>
          </a:p>
          <a:p>
            <a:r>
              <a:rPr lang="he-IL" sz="3300" b="1" dirty="0" smtClean="0"/>
              <a:t>קריסת תקרה - חניון רמת החייל</a:t>
            </a:r>
          </a:p>
          <a:p>
            <a:r>
              <a:rPr lang="he-IL" sz="3300" b="1" dirty="0" smtClean="0"/>
              <a:t>קריסת תשתית התאורה בהר הרצל</a:t>
            </a:r>
          </a:p>
          <a:p>
            <a:r>
              <a:rPr lang="he-IL" sz="3300" b="1" dirty="0" smtClean="0"/>
              <a:t>קריסת אנשים - אסון מירון</a:t>
            </a:r>
          </a:p>
          <a:p>
            <a:r>
              <a:rPr lang="he-IL" sz="3300" b="1" dirty="0" smtClean="0"/>
              <a:t>קריסת טריבונה - אסון גבעת זאב</a:t>
            </a:r>
          </a:p>
          <a:p>
            <a:endParaRPr lang="he-IL" dirty="0"/>
          </a:p>
        </p:txBody>
      </p:sp>
      <p:sp>
        <p:nvSpPr>
          <p:cNvPr id="4" name="TextBox 3"/>
          <p:cNvSpPr txBox="1"/>
          <p:nvPr/>
        </p:nvSpPr>
        <p:spPr>
          <a:xfrm>
            <a:off x="327720" y="5085184"/>
            <a:ext cx="8640960" cy="1200329"/>
          </a:xfrm>
          <a:prstGeom prst="rect">
            <a:avLst/>
          </a:prstGeom>
          <a:noFill/>
        </p:spPr>
        <p:txBody>
          <a:bodyPr wrap="square" rtlCol="1">
            <a:spAutoFit/>
          </a:bodyPr>
          <a:lstStyle/>
          <a:p>
            <a:pPr algn="just" rtl="1"/>
            <a:r>
              <a:rPr lang="he-IL" sz="1800" b="1" dirty="0" smtClean="0"/>
              <a:t>(</a:t>
            </a:r>
            <a:r>
              <a:rPr lang="he-IL" sz="1800" b="1" dirty="0"/>
              <a:t>7)   לברר </a:t>
            </a:r>
            <a:r>
              <a:rPr lang="he-IL" sz="1800" b="1" dirty="0">
                <a:solidFill>
                  <a:srgbClr val="FF0000"/>
                </a:solidFill>
              </a:rPr>
              <a:t>סיבותיהן ונסיבותיהן </a:t>
            </a:r>
            <a:r>
              <a:rPr lang="he-IL" sz="1800" b="1" dirty="0"/>
              <a:t>של תאונות עבודה ומחלות מקצוע </a:t>
            </a:r>
            <a:r>
              <a:rPr lang="he-IL" sz="1800" b="1" dirty="0">
                <a:solidFill>
                  <a:srgbClr val="0000FF"/>
                </a:solidFill>
              </a:rPr>
              <a:t>במגמה להפיק לקחים</a:t>
            </a:r>
            <a:r>
              <a:rPr lang="he-IL" sz="1800" b="1" dirty="0"/>
              <a:t>, לערוך בכתב ממצאים ומסקנות הבירורים ולהציע למעביד צעדים מתאימים </a:t>
            </a:r>
            <a:r>
              <a:rPr lang="he-IL" sz="1800" b="1" dirty="0">
                <a:solidFill>
                  <a:srgbClr val="FF0000"/>
                </a:solidFill>
              </a:rPr>
              <a:t>למניעת הישנות התאונות</a:t>
            </a:r>
            <a:r>
              <a:rPr lang="he-IL" sz="1800" b="1" dirty="0"/>
              <a:t>; לוודא הדרכת העובדים באשר לנסיבות התאונות ומחלות מקצוע </a:t>
            </a:r>
            <a:r>
              <a:rPr lang="he-IL" sz="1800" b="1" dirty="0">
                <a:solidFill>
                  <a:srgbClr val="FF0000"/>
                </a:solidFill>
              </a:rPr>
              <a:t>והלקחים שהופקו</a:t>
            </a:r>
            <a:r>
              <a:rPr lang="he-IL" sz="1800" b="1" dirty="0" smtClean="0"/>
              <a:t>;</a:t>
            </a:r>
            <a:endParaRPr lang="he-IL" sz="1800" b="1" dirty="0"/>
          </a:p>
        </p:txBody>
      </p:sp>
    </p:spTree>
    <p:extLst>
      <p:ext uri="{BB962C8B-B14F-4D97-AF65-F5344CB8AC3E}">
        <p14:creationId xmlns:p14="http://schemas.microsoft.com/office/powerpoint/2010/main" val="39421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22052" y="237544"/>
            <a:ext cx="7486600" cy="472480"/>
          </a:xfrm>
        </p:spPr>
        <p:txBody>
          <a:bodyPr>
            <a:normAutofit/>
          </a:bodyPr>
          <a:lstStyle/>
          <a:p>
            <a:pPr algn="ctr"/>
            <a:r>
              <a:rPr lang="he-IL" sz="2400" b="1" dirty="0" smtClean="0">
                <a:solidFill>
                  <a:srgbClr val="0000FF"/>
                </a:solidFill>
              </a:rPr>
              <a:t>גשר המוגרבים – רחבת הכותל המערבי </a:t>
            </a:r>
            <a:endParaRPr lang="he-IL" sz="2400" b="1" dirty="0">
              <a:solidFill>
                <a:srgbClr val="0000FF"/>
              </a:solidFill>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196990046"/>
              </p:ext>
            </p:extLst>
          </p:nvPr>
        </p:nvGraphicFramePr>
        <p:xfrm>
          <a:off x="3275856" y="908720"/>
          <a:ext cx="5623802" cy="5256584"/>
        </p:xfrm>
        <a:graphic>
          <a:graphicData uri="http://schemas.openxmlformats.org/drawingml/2006/table">
            <a:tbl>
              <a:tblPr/>
              <a:tblGrid>
                <a:gridCol w="457496"/>
                <a:gridCol w="5166306"/>
              </a:tblGrid>
              <a:tr h="5256584">
                <a:tc>
                  <a:txBody>
                    <a:bodyPr/>
                    <a:lstStyle/>
                    <a:p>
                      <a:pPr algn="just"/>
                      <a:r>
                        <a:rPr lang="he-IL" sz="700" dirty="0"/>
                        <a:t>  </a:t>
                      </a:r>
                    </a:p>
                  </a:txBody>
                  <a:tcPr marL="17987" marR="17987" marT="17987" marB="17987">
                    <a:lnL>
                      <a:noFill/>
                    </a:lnL>
                    <a:lnR>
                      <a:noFill/>
                    </a:lnR>
                    <a:lnT>
                      <a:noFill/>
                    </a:lnT>
                    <a:lnB>
                      <a:noFill/>
                    </a:lnB>
                  </a:tcPr>
                </a:tc>
                <a:tc>
                  <a:txBody>
                    <a:bodyPr/>
                    <a:lstStyle/>
                    <a:p>
                      <a:pPr algn="just"/>
                      <a:r>
                        <a:rPr lang="he-IL" sz="2400" b="1" dirty="0" smtClean="0">
                          <a:solidFill>
                            <a:srgbClr val="FF0000"/>
                          </a:solidFill>
                          <a:effectLst>
                            <a:outerShdw blurRad="38100" dist="38100" dir="2700000" algn="tl">
                              <a:srgbClr val="000000">
                                <a:alpha val="43137"/>
                              </a:srgbClr>
                            </a:outerShdw>
                          </a:effectLst>
                          <a:latin typeface="Arial" panose="020B0604020202020204" pitchFamily="34" charset="0"/>
                        </a:rPr>
                        <a:t>יוני 2021</a:t>
                      </a:r>
                    </a:p>
                    <a:p>
                      <a:pPr algn="just"/>
                      <a:endParaRPr lang="he-IL" sz="2400" b="1" dirty="0" smtClean="0">
                        <a:solidFill>
                          <a:srgbClr val="000000"/>
                        </a:solidFill>
                        <a:effectLst/>
                        <a:latin typeface="Arial" panose="020B0604020202020204" pitchFamily="34" charset="0"/>
                      </a:endParaRPr>
                    </a:p>
                    <a:p>
                      <a:pPr algn="just"/>
                      <a:endParaRPr lang="he-IL" sz="1400" b="1" dirty="0" smtClean="0">
                        <a:solidFill>
                          <a:srgbClr val="000000"/>
                        </a:solidFill>
                        <a:effectLst/>
                        <a:latin typeface="Arial" panose="020B0604020202020204" pitchFamily="34" charset="0"/>
                      </a:endParaRPr>
                    </a:p>
                    <a:p>
                      <a:pPr algn="just"/>
                      <a:r>
                        <a:rPr lang="he-IL" sz="2400" b="1" dirty="0" smtClean="0">
                          <a:solidFill>
                            <a:srgbClr val="000000"/>
                          </a:solidFill>
                          <a:effectLst/>
                          <a:latin typeface="Arial" panose="020B0604020202020204" pitchFamily="34" charset="0"/>
                        </a:rPr>
                        <a:t>לפני 15 שנה (2006) נבנה גשר לעליית יהודים להר הבית.</a:t>
                      </a:r>
                    </a:p>
                    <a:p>
                      <a:pPr algn="just"/>
                      <a:endParaRPr lang="he-IL" sz="2400" b="1" dirty="0" smtClean="0">
                        <a:solidFill>
                          <a:srgbClr val="000000"/>
                        </a:solidFill>
                        <a:effectLst/>
                        <a:latin typeface="Arial" panose="020B0604020202020204" pitchFamily="34" charset="0"/>
                      </a:endParaRPr>
                    </a:p>
                    <a:p>
                      <a:pPr algn="just"/>
                      <a:r>
                        <a:rPr lang="he-IL" sz="2400" b="1" dirty="0" smtClean="0">
                          <a:solidFill>
                            <a:srgbClr val="000000"/>
                          </a:solidFill>
                          <a:effectLst/>
                          <a:latin typeface="Arial" panose="020B0604020202020204" pitchFamily="34" charset="0"/>
                        </a:rPr>
                        <a:t>עד</a:t>
                      </a:r>
                      <a:r>
                        <a:rPr lang="he-IL" sz="2400" b="1" baseline="0" dirty="0" smtClean="0">
                          <a:solidFill>
                            <a:srgbClr val="000000"/>
                          </a:solidFill>
                          <a:effectLst/>
                          <a:latin typeface="Arial" panose="020B0604020202020204" pitchFamily="34" charset="0"/>
                        </a:rPr>
                        <a:t> היום, </a:t>
                      </a:r>
                      <a:r>
                        <a:rPr lang="he-IL" sz="2400" b="1" dirty="0" smtClean="0">
                          <a:solidFill>
                            <a:srgbClr val="000000"/>
                          </a:solidFill>
                          <a:effectLst/>
                          <a:latin typeface="Arial" panose="020B0604020202020204" pitchFamily="34" charset="0"/>
                        </a:rPr>
                        <a:t>לא נעשה בו שימוש או</a:t>
                      </a:r>
                      <a:r>
                        <a:rPr lang="he-IL" sz="2400" b="1" baseline="0" dirty="0" smtClean="0">
                          <a:solidFill>
                            <a:srgbClr val="000000"/>
                          </a:solidFill>
                          <a:effectLst/>
                          <a:latin typeface="Arial" panose="020B0604020202020204" pitchFamily="34" charset="0"/>
                        </a:rPr>
                        <a:t> </a:t>
                      </a:r>
                      <a:r>
                        <a:rPr lang="he-IL" sz="2400" b="1" dirty="0" smtClean="0">
                          <a:solidFill>
                            <a:srgbClr val="000000"/>
                          </a:solidFill>
                          <a:effectLst/>
                          <a:latin typeface="Arial" panose="020B0604020202020204" pitchFamily="34" charset="0"/>
                        </a:rPr>
                        <a:t>שינוי בטיחותי.</a:t>
                      </a:r>
                    </a:p>
                    <a:p>
                      <a:pPr algn="just"/>
                      <a:endParaRPr lang="he-IL" sz="2400" b="1" dirty="0" smtClean="0">
                        <a:solidFill>
                          <a:srgbClr val="000000"/>
                        </a:solidFill>
                        <a:effectLst/>
                        <a:latin typeface="Arial" panose="020B0604020202020204" pitchFamily="34" charset="0"/>
                      </a:endParaRPr>
                    </a:p>
                    <a:p>
                      <a:pPr marL="0" marR="0" lvl="0" indent="0" algn="just" defTabSz="914484" rtl="1" eaLnBrk="1" fontAlgn="auto" latinLnBrk="0" hangingPunct="1">
                        <a:lnSpc>
                          <a:spcPct val="100000"/>
                        </a:lnSpc>
                        <a:spcBef>
                          <a:spcPts val="0"/>
                        </a:spcBef>
                        <a:spcAft>
                          <a:spcPts val="0"/>
                        </a:spcAft>
                        <a:buClrTx/>
                        <a:buSzTx/>
                        <a:buFontTx/>
                        <a:buNone/>
                        <a:tabLst/>
                        <a:defRPr/>
                      </a:pPr>
                      <a:r>
                        <a:rPr lang="he-IL" sz="2400" b="1" dirty="0" smtClean="0">
                          <a:solidFill>
                            <a:srgbClr val="000000"/>
                          </a:solidFill>
                          <a:effectLst/>
                          <a:latin typeface="Arial" panose="020B0604020202020204" pitchFamily="34" charset="0"/>
                        </a:rPr>
                        <a:t>לפי </a:t>
                      </a:r>
                      <a:r>
                        <a:rPr lang="he-IL" sz="2400" b="1" dirty="0">
                          <a:solidFill>
                            <a:srgbClr val="000000"/>
                          </a:solidFill>
                          <a:effectLst/>
                          <a:latin typeface="Arial" panose="020B0604020202020204" pitchFamily="34" charset="0"/>
                        </a:rPr>
                        <a:t>מומחה בתחום, </a:t>
                      </a:r>
                      <a:r>
                        <a:rPr lang="he-IL" sz="2400" b="1" dirty="0" smtClean="0">
                          <a:solidFill>
                            <a:srgbClr val="000000"/>
                          </a:solidFill>
                          <a:effectLst/>
                          <a:latin typeface="Arial" panose="020B0604020202020204" pitchFamily="34" charset="0"/>
                        </a:rPr>
                        <a:t>מטעם הקרן למורשת הכותל המערבי, מצבו </a:t>
                      </a:r>
                      <a:r>
                        <a:rPr lang="he-IL" sz="2400" b="1" dirty="0">
                          <a:solidFill>
                            <a:srgbClr val="000000"/>
                          </a:solidFill>
                          <a:effectLst/>
                          <a:latin typeface="Arial" panose="020B0604020202020204" pitchFamily="34" charset="0"/>
                        </a:rPr>
                        <a:t>של העץ המוביל להר הבית, לא יאפשר שימוש בטוח לאורך הזמן. </a:t>
                      </a:r>
                      <a:endParaRPr lang="he-IL" sz="2400" b="1" dirty="0" smtClean="0">
                        <a:solidFill>
                          <a:srgbClr val="000000"/>
                        </a:solidFill>
                        <a:effectLst/>
                        <a:latin typeface="Arial" panose="020B0604020202020204" pitchFamily="34" charset="0"/>
                      </a:endParaRPr>
                    </a:p>
                    <a:p>
                      <a:pPr algn="just"/>
                      <a:endParaRPr lang="he-IL" sz="1400" b="1" dirty="0" smtClean="0">
                        <a:solidFill>
                          <a:srgbClr val="000000"/>
                        </a:solidFill>
                        <a:effectLst/>
                        <a:latin typeface="Arial" panose="020B0604020202020204" pitchFamily="34" charset="0"/>
                      </a:endParaRPr>
                    </a:p>
                  </a:txBody>
                  <a:tcPr marL="17987" marR="17987" marT="17987" marB="17987">
                    <a:lnL>
                      <a:noFill/>
                    </a:lnL>
                    <a:lnR>
                      <a:noFill/>
                    </a:lnR>
                    <a:lnT>
                      <a:noFill/>
                    </a:lnT>
                    <a:lnB>
                      <a:noFill/>
                    </a:lnB>
                  </a:tcPr>
                </a:tc>
              </a:tr>
            </a:tbl>
          </a:graphicData>
        </a:graphic>
      </p:graphicFrame>
      <p:pic>
        <p:nvPicPr>
          <p:cNvPr id="1026" name="Picture 2" descr="https://media.reshet.tv/image/upload/t_image_article/v1622745301/WhatsApp_Image_2021-06-03_at_2_voin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 y="908720"/>
            <a:ext cx="3166805" cy="52565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648" y="-1016775"/>
            <a:ext cx="9144000" cy="457200"/>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1200" b="1" i="0" u="sng" strike="noStrike" cap="none" normalizeH="0" baseline="0" smtClean="0">
                <a:ln>
                  <a:noFill/>
                </a:ln>
                <a:solidFill>
                  <a:srgbClr val="000099"/>
                </a:solidFill>
                <a:effectLst/>
                <a:latin typeface="Arial" panose="020B0604020202020204" pitchFamily="34" charset="0"/>
                <a:cs typeface="Arial" panose="020B0604020202020204" pitchFamily="34" charset="0"/>
              </a:rPr>
              <a:t>מסמך מהנדס מתריע: סכנת קריסה מיידית של ''גשר המוגרבים''  </a:t>
            </a:r>
          </a:p>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r>
              <a:rPr kumimoji="0" lang="he-IL" altLang="he-IL" sz="1800" b="0" i="0" u="none" strike="noStrike" cap="none" normalizeH="0" baseline="0" smtClean="0">
                <a:ln>
                  <a:noFill/>
                </a:ln>
                <a:solidFill>
                  <a:schemeClr val="tx1"/>
                </a:solidFill>
                <a:effectLst/>
              </a:rPr>
              <a:t/>
            </a:r>
            <a:br>
              <a:rPr kumimoji="0" lang="he-IL" altLang="he-IL" sz="1800" b="0" i="0" u="none" strike="noStrike" cap="none" normalizeH="0" baseline="0" smtClean="0">
                <a:ln>
                  <a:noFill/>
                </a:ln>
                <a:solidFill>
                  <a:schemeClr val="tx1"/>
                </a:solidFill>
                <a:effectLst/>
              </a:rPr>
            </a:br>
            <a:endParaRPr kumimoji="0" lang="he-IL" altLang="he-IL"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207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22052" y="237544"/>
            <a:ext cx="7486600" cy="472480"/>
          </a:xfrm>
        </p:spPr>
        <p:txBody>
          <a:bodyPr>
            <a:normAutofit/>
          </a:bodyPr>
          <a:lstStyle/>
          <a:p>
            <a:pPr algn="ctr"/>
            <a:r>
              <a:rPr lang="he-IL" sz="2400" b="1" dirty="0" smtClean="0">
                <a:solidFill>
                  <a:srgbClr val="0000FF"/>
                </a:solidFill>
              </a:rPr>
              <a:t>גשר המוגרבים – רחבת הכותל המערבי </a:t>
            </a:r>
            <a:endParaRPr lang="he-IL" sz="2400" b="1" dirty="0">
              <a:solidFill>
                <a:srgbClr val="0000FF"/>
              </a:solidFill>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750588060"/>
              </p:ext>
            </p:extLst>
          </p:nvPr>
        </p:nvGraphicFramePr>
        <p:xfrm>
          <a:off x="2908639" y="766708"/>
          <a:ext cx="5839826" cy="6091292"/>
        </p:xfrm>
        <a:graphic>
          <a:graphicData uri="http://schemas.openxmlformats.org/drawingml/2006/table">
            <a:tbl>
              <a:tblPr/>
              <a:tblGrid>
                <a:gridCol w="475070"/>
                <a:gridCol w="5364756"/>
              </a:tblGrid>
              <a:tr h="6091292">
                <a:tc>
                  <a:txBody>
                    <a:bodyPr/>
                    <a:lstStyle/>
                    <a:p>
                      <a:pPr algn="just"/>
                      <a:r>
                        <a:rPr lang="he-IL" sz="700" dirty="0"/>
                        <a:t>  </a:t>
                      </a:r>
                    </a:p>
                  </a:txBody>
                  <a:tcPr marL="17987" marR="17987" marT="17987" marB="17987">
                    <a:lnL>
                      <a:noFill/>
                    </a:lnL>
                    <a:lnR>
                      <a:noFill/>
                    </a:lnR>
                    <a:lnT>
                      <a:noFill/>
                    </a:lnT>
                    <a:lnB>
                      <a:noFill/>
                    </a:lnB>
                  </a:tcPr>
                </a:tc>
                <a:tc>
                  <a:txBody>
                    <a:bodyPr/>
                    <a:lstStyle/>
                    <a:p>
                      <a:pPr algn="just"/>
                      <a:r>
                        <a:rPr lang="he-IL" sz="1200" b="1" dirty="0">
                          <a:solidFill>
                            <a:srgbClr val="000000"/>
                          </a:solidFill>
                          <a:effectLst/>
                          <a:latin typeface="Arial" panose="020B0604020202020204" pitchFamily="34" charset="0"/>
                        </a:rPr>
                        <a:t/>
                      </a:r>
                      <a:br>
                        <a:rPr lang="he-IL" sz="1200" b="1" dirty="0">
                          <a:solidFill>
                            <a:srgbClr val="000000"/>
                          </a:solidFill>
                          <a:effectLst/>
                          <a:latin typeface="Arial" panose="020B0604020202020204" pitchFamily="34" charset="0"/>
                        </a:rPr>
                      </a:br>
                      <a:r>
                        <a:rPr lang="he-IL" sz="1400" b="1" dirty="0" smtClean="0">
                          <a:solidFill>
                            <a:srgbClr val="FF0000"/>
                          </a:solidFill>
                          <a:effectLst>
                            <a:outerShdw blurRad="38100" dist="38100" dir="2700000" algn="tl">
                              <a:srgbClr val="000000">
                                <a:alpha val="43137"/>
                              </a:srgbClr>
                            </a:outerShdw>
                          </a:effectLst>
                          <a:latin typeface="Arial" panose="020B0604020202020204" pitchFamily="34" charset="0"/>
                        </a:rPr>
                        <a:t>יוני 2021</a:t>
                      </a:r>
                    </a:p>
                    <a:p>
                      <a:pPr marL="0" marR="0" lvl="0" indent="0" algn="just" defTabSz="914484" rtl="1" eaLnBrk="1" fontAlgn="auto" latinLnBrk="0" hangingPunct="1">
                        <a:lnSpc>
                          <a:spcPct val="100000"/>
                        </a:lnSpc>
                        <a:spcBef>
                          <a:spcPts val="0"/>
                        </a:spcBef>
                        <a:spcAft>
                          <a:spcPts val="0"/>
                        </a:spcAft>
                        <a:buClrTx/>
                        <a:buSzTx/>
                        <a:buFontTx/>
                        <a:buNone/>
                        <a:tabLst/>
                        <a:defRPr/>
                      </a:pPr>
                      <a:endParaRPr lang="he-IL" sz="2000" b="1" dirty="0" smtClean="0">
                        <a:solidFill>
                          <a:srgbClr val="FF0000"/>
                        </a:solidFill>
                        <a:effectLst/>
                        <a:latin typeface="Arial" panose="020B0604020202020204" pitchFamily="34" charset="0"/>
                      </a:endParaRPr>
                    </a:p>
                    <a:p>
                      <a:pPr marL="0" marR="0" lvl="0" indent="0" algn="just" defTabSz="914484" rtl="1" eaLnBrk="1" fontAlgn="auto" latinLnBrk="0" hangingPunct="1">
                        <a:lnSpc>
                          <a:spcPct val="100000"/>
                        </a:lnSpc>
                        <a:spcBef>
                          <a:spcPts val="0"/>
                        </a:spcBef>
                        <a:spcAft>
                          <a:spcPts val="0"/>
                        </a:spcAft>
                        <a:buClrTx/>
                        <a:buSzTx/>
                        <a:buFontTx/>
                        <a:buNone/>
                        <a:tabLst/>
                        <a:defRPr/>
                      </a:pPr>
                      <a:r>
                        <a:rPr lang="he-IL" sz="2000" b="1" dirty="0" smtClean="0">
                          <a:solidFill>
                            <a:srgbClr val="FF0000"/>
                          </a:solidFill>
                          <a:effectLst/>
                          <a:latin typeface="Arial" panose="020B0604020202020204" pitchFamily="34" charset="0"/>
                        </a:rPr>
                        <a:t>קיימת</a:t>
                      </a:r>
                      <a:r>
                        <a:rPr lang="he-IL" sz="2000" b="1" baseline="0" dirty="0" smtClean="0">
                          <a:solidFill>
                            <a:srgbClr val="FF0000"/>
                          </a:solidFill>
                          <a:effectLst/>
                          <a:latin typeface="Arial" panose="020B0604020202020204" pitchFamily="34" charset="0"/>
                        </a:rPr>
                        <a:t> </a:t>
                      </a:r>
                      <a:r>
                        <a:rPr lang="he-IL" sz="2000" b="1" dirty="0" smtClean="0">
                          <a:solidFill>
                            <a:srgbClr val="FF0000"/>
                          </a:solidFill>
                          <a:effectLst/>
                          <a:latin typeface="Arial" panose="020B0604020202020204" pitchFamily="34" charset="0"/>
                        </a:rPr>
                        <a:t>סכנת קריסה מידית של "גשר המוגרבים" אשר מוביל להר הבית בירושלים. </a:t>
                      </a:r>
                      <a:r>
                        <a:rPr lang="he-IL" sz="2000" b="1" dirty="0" smtClean="0">
                          <a:solidFill>
                            <a:srgbClr val="0000FF"/>
                          </a:solidFill>
                          <a:effectLst>
                            <a:outerShdw blurRad="38100" dist="38100" dir="2700000" algn="tl">
                              <a:srgbClr val="000000">
                                <a:alpha val="43137"/>
                              </a:srgbClr>
                            </a:outerShdw>
                          </a:effectLst>
                          <a:latin typeface="Arial" panose="020B0604020202020204" pitchFamily="34" charset="0"/>
                        </a:rPr>
                        <a:t>"העץ בגשר סובל מיובש קיצוני ויש בו סדיקה אורכית מרובה". </a:t>
                      </a:r>
                    </a:p>
                    <a:p>
                      <a:pPr algn="just"/>
                      <a:endParaRPr lang="he-IL" sz="2000" b="1" dirty="0" smtClean="0">
                        <a:solidFill>
                          <a:srgbClr val="000000"/>
                        </a:solidFill>
                        <a:effectLst/>
                        <a:latin typeface="Arial" panose="020B0604020202020204" pitchFamily="34" charset="0"/>
                      </a:endParaRPr>
                    </a:p>
                    <a:p>
                      <a:pPr algn="just"/>
                      <a:r>
                        <a:rPr lang="he-IL" sz="2000" b="1" dirty="0" smtClean="0">
                          <a:solidFill>
                            <a:srgbClr val="000000"/>
                          </a:solidFill>
                          <a:effectLst/>
                          <a:latin typeface="Arial" panose="020B0604020202020204" pitchFamily="34" charset="0"/>
                        </a:rPr>
                        <a:t>"</a:t>
                      </a:r>
                      <a:r>
                        <a:rPr lang="he-IL" sz="2000" b="1" dirty="0">
                          <a:solidFill>
                            <a:srgbClr val="000000"/>
                          </a:solidFill>
                          <a:effectLst/>
                          <a:latin typeface="Arial" panose="020B0604020202020204" pitchFamily="34" charset="0"/>
                        </a:rPr>
                        <a:t>יש לפעול ללא דיחוי להחלפת הגשר הזמני ולהחליפו </a:t>
                      </a:r>
                      <a:r>
                        <a:rPr lang="he-IL" sz="2000" b="1" dirty="0">
                          <a:solidFill>
                            <a:srgbClr val="0000FF"/>
                          </a:solidFill>
                          <a:effectLst>
                            <a:outerShdw blurRad="38100" dist="38100" dir="2700000" algn="tl">
                              <a:srgbClr val="000000">
                                <a:alpha val="43137"/>
                              </a:srgbClr>
                            </a:outerShdw>
                          </a:effectLst>
                          <a:latin typeface="Arial" panose="020B0604020202020204" pitchFamily="34" charset="0"/>
                        </a:rPr>
                        <a:t>בגשר פלדה</a:t>
                      </a:r>
                      <a:r>
                        <a:rPr lang="he-IL" sz="2000" b="1" dirty="0">
                          <a:solidFill>
                            <a:srgbClr val="000000"/>
                          </a:solidFill>
                          <a:effectLst/>
                          <a:latin typeface="Arial" panose="020B0604020202020204" pitchFamily="34" charset="0"/>
                        </a:rPr>
                        <a:t> אשר יימנע את הצורך בתחזוקה שוטפת </a:t>
                      </a:r>
                      <a:r>
                        <a:rPr lang="he-IL" sz="2000" b="1" dirty="0">
                          <a:solidFill>
                            <a:srgbClr val="0000FF"/>
                          </a:solidFill>
                          <a:effectLst>
                            <a:outerShdw blurRad="38100" dist="38100" dir="2700000" algn="tl">
                              <a:srgbClr val="000000">
                                <a:alpha val="43137"/>
                              </a:srgbClr>
                            </a:outerShdw>
                          </a:effectLst>
                          <a:latin typeface="Arial" panose="020B0604020202020204" pitchFamily="34" charset="0"/>
                        </a:rPr>
                        <a:t>ויאפשר מיגון נאות נגד בעירה</a:t>
                      </a:r>
                      <a:r>
                        <a:rPr lang="he-IL" sz="2000" b="1" dirty="0" smtClean="0">
                          <a:solidFill>
                            <a:srgbClr val="000000"/>
                          </a:solidFill>
                          <a:effectLst/>
                          <a:latin typeface="Arial" panose="020B0604020202020204" pitchFamily="34" charset="0"/>
                        </a:rPr>
                        <a:t>".</a:t>
                      </a:r>
                    </a:p>
                    <a:p>
                      <a:pPr marL="0" marR="0" lvl="0" indent="0" algn="just" defTabSz="914484" rtl="1" eaLnBrk="1" fontAlgn="auto" latinLnBrk="0" hangingPunct="1">
                        <a:lnSpc>
                          <a:spcPct val="100000"/>
                        </a:lnSpc>
                        <a:spcBef>
                          <a:spcPts val="0"/>
                        </a:spcBef>
                        <a:spcAft>
                          <a:spcPts val="0"/>
                        </a:spcAft>
                        <a:buClrTx/>
                        <a:buSzTx/>
                        <a:buFontTx/>
                        <a:buNone/>
                        <a:tabLst/>
                        <a:defRPr/>
                      </a:pPr>
                      <a:endParaRPr lang="he-IL" sz="2000" b="1" dirty="0" smtClean="0">
                        <a:solidFill>
                          <a:srgbClr val="000000"/>
                        </a:solidFill>
                        <a:effectLst/>
                        <a:latin typeface="Arial" panose="020B0604020202020204" pitchFamily="34" charset="0"/>
                      </a:endParaRPr>
                    </a:p>
                    <a:p>
                      <a:pPr marL="0" marR="0" lvl="0" indent="0" algn="just" defTabSz="914484" rtl="1" eaLnBrk="1" fontAlgn="auto" latinLnBrk="0" hangingPunct="1">
                        <a:lnSpc>
                          <a:spcPct val="100000"/>
                        </a:lnSpc>
                        <a:spcBef>
                          <a:spcPts val="0"/>
                        </a:spcBef>
                        <a:spcAft>
                          <a:spcPts val="0"/>
                        </a:spcAft>
                        <a:buClrTx/>
                        <a:buSzTx/>
                        <a:buFontTx/>
                        <a:buNone/>
                        <a:tabLst/>
                        <a:defRPr/>
                      </a:pPr>
                      <a:r>
                        <a:rPr lang="he-IL" sz="2000" b="1" dirty="0" smtClean="0">
                          <a:solidFill>
                            <a:srgbClr val="000000"/>
                          </a:solidFill>
                          <a:effectLst/>
                          <a:latin typeface="Arial" panose="020B0604020202020204" pitchFamily="34" charset="0"/>
                        </a:rPr>
                        <a:t>חשש שהחלפתו ובנייתו מחדש ייצרו מהומות בהר הבית. </a:t>
                      </a:r>
                    </a:p>
                    <a:p>
                      <a:pPr algn="just"/>
                      <a:endParaRPr lang="he-IL" sz="1400" b="1" dirty="0" smtClean="0">
                        <a:solidFill>
                          <a:srgbClr val="000000"/>
                        </a:solidFill>
                        <a:effectLst/>
                        <a:latin typeface="Arial" panose="020B0604020202020204" pitchFamily="34" charset="0"/>
                      </a:endParaRPr>
                    </a:p>
                  </a:txBody>
                  <a:tcPr marL="17987" marR="17987" marT="17987" marB="17987">
                    <a:lnL>
                      <a:noFill/>
                    </a:lnL>
                    <a:lnR>
                      <a:noFill/>
                    </a:lnR>
                    <a:lnT>
                      <a:noFill/>
                    </a:lnT>
                    <a:lnB>
                      <a:noFill/>
                    </a:lnB>
                  </a:tcPr>
                </a:tc>
              </a:tr>
            </a:tbl>
          </a:graphicData>
        </a:graphic>
      </p:graphicFrame>
      <p:pic>
        <p:nvPicPr>
          <p:cNvPr id="1026" name="Picture 2" descr="https://media.reshet.tv/image/upload/t_image_article/v1622745301/WhatsApp_Image_2021-06-03_at_2_voin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 y="908720"/>
            <a:ext cx="3166805" cy="52565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648" y="-1016775"/>
            <a:ext cx="9144000" cy="457200"/>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1200" b="1" i="0" u="sng" strike="noStrike" cap="none" normalizeH="0" baseline="0" smtClean="0">
                <a:ln>
                  <a:noFill/>
                </a:ln>
                <a:solidFill>
                  <a:srgbClr val="000099"/>
                </a:solidFill>
                <a:effectLst/>
                <a:latin typeface="Arial" panose="020B0604020202020204" pitchFamily="34" charset="0"/>
                <a:cs typeface="Arial" panose="020B0604020202020204" pitchFamily="34" charset="0"/>
              </a:rPr>
              <a:t>מסמך מהנדס מתריע: סכנת קריסה מיידית של ''גשר המוגרבים''  </a:t>
            </a:r>
          </a:p>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r>
              <a:rPr kumimoji="0" lang="he-IL" altLang="he-IL" sz="1800" b="0" i="0" u="none" strike="noStrike" cap="none" normalizeH="0" baseline="0" smtClean="0">
                <a:ln>
                  <a:noFill/>
                </a:ln>
                <a:solidFill>
                  <a:schemeClr val="tx1"/>
                </a:solidFill>
                <a:effectLst/>
              </a:rPr>
              <a:t/>
            </a:r>
            <a:br>
              <a:rPr kumimoji="0" lang="he-IL" altLang="he-IL" sz="1800" b="0" i="0" u="none" strike="noStrike" cap="none" normalizeH="0" baseline="0" smtClean="0">
                <a:ln>
                  <a:noFill/>
                </a:ln>
                <a:solidFill>
                  <a:schemeClr val="tx1"/>
                </a:solidFill>
                <a:effectLst/>
              </a:rPr>
            </a:br>
            <a:endParaRPr kumimoji="0" lang="he-IL" altLang="he-IL"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055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22052" y="237544"/>
            <a:ext cx="7486600" cy="472480"/>
          </a:xfrm>
        </p:spPr>
        <p:txBody>
          <a:bodyPr>
            <a:normAutofit/>
          </a:bodyPr>
          <a:lstStyle/>
          <a:p>
            <a:pPr algn="ctr"/>
            <a:r>
              <a:rPr lang="he-IL" sz="2400" b="1" dirty="0" smtClean="0">
                <a:solidFill>
                  <a:srgbClr val="0000FF"/>
                </a:solidFill>
              </a:rPr>
              <a:t>גשר המוגרבים – רחבת הכותל המערבי </a:t>
            </a:r>
            <a:endParaRPr lang="he-IL" sz="2400" b="1" dirty="0">
              <a:solidFill>
                <a:srgbClr val="0000FF"/>
              </a:solidFill>
            </a:endParaRPr>
          </a:p>
        </p:txBody>
      </p:sp>
      <p:pic>
        <p:nvPicPr>
          <p:cNvPr id="1026" name="Picture 2" descr="https://media.reshet.tv/image/upload/t_image_article/v1622745301/WhatsApp_Image_2021-06-03_at_2_voin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2352"/>
            <a:ext cx="3275856" cy="4722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648" y="-1016775"/>
            <a:ext cx="9144000" cy="457200"/>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1200" b="1" i="0" u="sng" strike="noStrike" cap="none" normalizeH="0" baseline="0" smtClean="0">
                <a:ln>
                  <a:noFill/>
                </a:ln>
                <a:solidFill>
                  <a:srgbClr val="000099"/>
                </a:solidFill>
                <a:effectLst/>
                <a:latin typeface="Arial" panose="020B0604020202020204" pitchFamily="34" charset="0"/>
                <a:cs typeface="Arial" panose="020B0604020202020204" pitchFamily="34" charset="0"/>
              </a:rPr>
              <a:t>מסמך מהנדס מתריע: סכנת קריסה מיידית של ''גשר המוגרבים''  </a:t>
            </a:r>
          </a:p>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r>
              <a:rPr kumimoji="0" lang="he-IL" altLang="he-IL" sz="1800" b="0" i="0" u="none" strike="noStrike" cap="none" normalizeH="0" baseline="0" smtClean="0">
                <a:ln>
                  <a:noFill/>
                </a:ln>
                <a:solidFill>
                  <a:schemeClr val="tx1"/>
                </a:solidFill>
                <a:effectLst/>
              </a:rPr>
              <a:t/>
            </a:r>
            <a:br>
              <a:rPr kumimoji="0" lang="he-IL" altLang="he-IL" sz="1800" b="0" i="0" u="none" strike="noStrike" cap="none" normalizeH="0" baseline="0" smtClean="0">
                <a:ln>
                  <a:noFill/>
                </a:ln>
                <a:solidFill>
                  <a:schemeClr val="tx1"/>
                </a:solidFill>
                <a:effectLst/>
              </a:rPr>
            </a:br>
            <a:endParaRPr kumimoji="0" lang="he-IL" altLang="he-IL" sz="1800" b="0" i="0" u="none" strike="noStrike" cap="none" normalizeH="0" baseline="0" smtClean="0">
              <a:ln>
                <a:noFill/>
              </a:ln>
              <a:solidFill>
                <a:schemeClr val="tx1"/>
              </a:solidFill>
              <a:effectLst/>
              <a:latin typeface="Arial" panose="020B0604020202020204" pitchFamily="34" charset="0"/>
            </a:endParaRPr>
          </a:p>
        </p:txBody>
      </p:sp>
      <p:sp>
        <p:nvSpPr>
          <p:cNvPr id="6" name="TextBox 5"/>
          <p:cNvSpPr txBox="1"/>
          <p:nvPr/>
        </p:nvSpPr>
        <p:spPr>
          <a:xfrm>
            <a:off x="3491880" y="722352"/>
            <a:ext cx="5256584" cy="4708981"/>
          </a:xfrm>
          <a:prstGeom prst="rect">
            <a:avLst/>
          </a:prstGeom>
          <a:noFill/>
        </p:spPr>
        <p:txBody>
          <a:bodyPr wrap="square" rtlCol="1">
            <a:spAutoFit/>
          </a:bodyPr>
          <a:lstStyle/>
          <a:p>
            <a:pPr algn="just" rtl="1"/>
            <a:r>
              <a:rPr lang="he-IL" sz="2000" b="1" dirty="0">
                <a:solidFill>
                  <a:srgbClr val="FF0000"/>
                </a:solidFill>
                <a:effectLst>
                  <a:outerShdw blurRad="38100" dist="38100" dir="2700000" algn="tl">
                    <a:srgbClr val="000000">
                      <a:alpha val="43137"/>
                    </a:srgbClr>
                  </a:outerShdw>
                </a:effectLst>
              </a:rPr>
              <a:t>זו אינה הפעם הראשונה </a:t>
            </a:r>
            <a:r>
              <a:rPr lang="he-IL" sz="2000" b="1" dirty="0"/>
              <a:t>בה עולה סכנה </a:t>
            </a:r>
            <a:r>
              <a:rPr lang="he-IL" sz="2000" b="1" dirty="0" err="1"/>
              <a:t>מיידית</a:t>
            </a:r>
            <a:r>
              <a:rPr lang="he-IL" sz="2000" b="1" dirty="0"/>
              <a:t> לשלמות </a:t>
            </a:r>
            <a:r>
              <a:rPr lang="he-IL" sz="2000" b="1" dirty="0" smtClean="0"/>
              <a:t>הגשר.</a:t>
            </a:r>
          </a:p>
          <a:p>
            <a:pPr algn="just" rtl="1"/>
            <a:endParaRPr lang="he-IL" sz="2000" b="1" dirty="0" smtClean="0">
              <a:solidFill>
                <a:srgbClr val="FF0000"/>
              </a:solidFill>
              <a:effectLst>
                <a:outerShdw blurRad="38100" dist="38100" dir="2700000" algn="tl">
                  <a:srgbClr val="000000">
                    <a:alpha val="43137"/>
                  </a:srgbClr>
                </a:outerShdw>
              </a:effectLst>
            </a:endParaRPr>
          </a:p>
          <a:p>
            <a:pPr algn="just" rtl="1"/>
            <a:r>
              <a:rPr lang="he-IL" sz="2000" b="1" dirty="0" smtClean="0">
                <a:solidFill>
                  <a:srgbClr val="FF0000"/>
                </a:solidFill>
                <a:effectLst>
                  <a:outerShdw blurRad="38100" dist="38100" dir="2700000" algn="tl">
                    <a:srgbClr val="000000">
                      <a:alpha val="43137"/>
                    </a:srgbClr>
                  </a:outerShdw>
                </a:effectLst>
              </a:rPr>
              <a:t>דצמבר </a:t>
            </a:r>
            <a:r>
              <a:rPr lang="he-IL" sz="2000" b="1" dirty="0">
                <a:solidFill>
                  <a:srgbClr val="FF0000"/>
                </a:solidFill>
                <a:effectLst>
                  <a:outerShdw blurRad="38100" dist="38100" dir="2700000" algn="tl">
                    <a:srgbClr val="000000">
                      <a:alpha val="43137"/>
                    </a:srgbClr>
                  </a:outerShdw>
                </a:effectLst>
              </a:rPr>
              <a:t>2011, </a:t>
            </a:r>
            <a:r>
              <a:rPr lang="he-IL" sz="2000" b="1" dirty="0"/>
              <a:t>מהנדס עיריית ירושלים </a:t>
            </a:r>
            <a:r>
              <a:rPr lang="he-IL" sz="2000" b="1" dirty="0" smtClean="0"/>
              <a:t>שולח </a:t>
            </a:r>
            <a:r>
              <a:rPr lang="he-IL" sz="2000" b="1" dirty="0">
                <a:solidFill>
                  <a:srgbClr val="0000FF"/>
                </a:solidFill>
                <a:effectLst>
                  <a:outerShdw blurRad="38100" dist="38100" dir="2700000" algn="tl">
                    <a:srgbClr val="000000">
                      <a:alpha val="43137"/>
                    </a:srgbClr>
                  </a:outerShdw>
                </a:effectLst>
              </a:rPr>
              <a:t>צו סגירה </a:t>
            </a:r>
            <a:r>
              <a:rPr lang="he-IL" sz="2000" b="1" dirty="0" smtClean="0">
                <a:solidFill>
                  <a:srgbClr val="0000FF"/>
                </a:solidFill>
                <a:effectLst>
                  <a:outerShdw blurRad="38100" dist="38100" dir="2700000" algn="tl">
                    <a:srgbClr val="000000">
                      <a:alpha val="43137"/>
                    </a:srgbClr>
                  </a:outerShdw>
                </a:effectLst>
              </a:rPr>
              <a:t>מידי </a:t>
            </a:r>
            <a:r>
              <a:rPr lang="he-IL" sz="2000" b="1" dirty="0" smtClean="0"/>
              <a:t>לגשר </a:t>
            </a:r>
            <a:r>
              <a:rPr lang="he-IL" sz="2000" b="1" dirty="0"/>
              <a:t>"יש במבנה </a:t>
            </a:r>
            <a:r>
              <a:rPr lang="he-IL" sz="2000" b="1" dirty="0">
                <a:solidFill>
                  <a:srgbClr val="0000FF"/>
                </a:solidFill>
                <a:effectLst>
                  <a:outerShdw blurRad="38100" dist="38100" dir="2700000" algn="tl">
                    <a:srgbClr val="000000">
                      <a:alpha val="43137"/>
                    </a:srgbClr>
                  </a:outerShdw>
                </a:effectLst>
              </a:rPr>
              <a:t>סכנה </a:t>
            </a:r>
            <a:r>
              <a:rPr lang="he-IL" sz="2000" b="1" dirty="0" smtClean="0">
                <a:solidFill>
                  <a:srgbClr val="0000FF"/>
                </a:solidFill>
                <a:effectLst>
                  <a:outerShdw blurRad="38100" dist="38100" dir="2700000" algn="tl">
                    <a:srgbClr val="000000">
                      <a:alpha val="43137"/>
                    </a:srgbClr>
                  </a:outerShdw>
                </a:effectLst>
              </a:rPr>
              <a:t>מידית</a:t>
            </a:r>
            <a:r>
              <a:rPr lang="he-IL" sz="2000" b="1" dirty="0" smtClean="0"/>
              <a:t> </a:t>
            </a:r>
            <a:r>
              <a:rPr lang="he-IL" sz="2000" b="1" dirty="0"/>
              <a:t>למחזיקים, לציבור ולנכסים הסמוכים הנובעת בין היתר </a:t>
            </a:r>
            <a:r>
              <a:rPr lang="he-IL" sz="2000" b="1" dirty="0">
                <a:solidFill>
                  <a:srgbClr val="0000FF"/>
                </a:solidFill>
                <a:effectLst>
                  <a:outerShdw blurRad="38100" dist="38100" dir="2700000" algn="tl">
                    <a:srgbClr val="000000">
                      <a:alpha val="43137"/>
                    </a:srgbClr>
                  </a:outerShdw>
                </a:effectLst>
              </a:rPr>
              <a:t>מסכנת דליקה והתמוטטות</a:t>
            </a:r>
            <a:r>
              <a:rPr lang="he-IL" sz="2000" b="1" dirty="0" smtClean="0"/>
              <a:t>". </a:t>
            </a:r>
          </a:p>
          <a:p>
            <a:pPr algn="just" rtl="1"/>
            <a:endParaRPr lang="he-IL" sz="2000" b="1" dirty="0"/>
          </a:p>
          <a:p>
            <a:pPr algn="just" rtl="1"/>
            <a:r>
              <a:rPr lang="he-IL" sz="2000" b="1" dirty="0" smtClean="0"/>
              <a:t>גשר </a:t>
            </a:r>
            <a:r>
              <a:rPr lang="he-IL" sz="2000" b="1" dirty="0"/>
              <a:t>חדש שהוקם במקום פורק לאחר שבועיים, לאחר לחצים מצד בית המלוכה </a:t>
            </a:r>
            <a:r>
              <a:rPr lang="he-IL" sz="2000" b="1" dirty="0" smtClean="0"/>
              <a:t>הירדני. </a:t>
            </a:r>
          </a:p>
          <a:p>
            <a:pPr algn="just" rtl="1"/>
            <a:endParaRPr lang="he-IL" sz="2000" b="1" dirty="0"/>
          </a:p>
          <a:p>
            <a:pPr algn="just" rtl="1"/>
            <a:r>
              <a:rPr lang="he-IL" sz="2000" b="1" dirty="0" smtClean="0"/>
              <a:t>גשר </a:t>
            </a:r>
            <a:r>
              <a:rPr lang="he-IL" sz="2000" b="1" dirty="0"/>
              <a:t>העץ נותר מאז לאחר שהממשלה החליטה </a:t>
            </a:r>
            <a:r>
              <a:rPr lang="he-IL" sz="2000" b="1" dirty="0">
                <a:solidFill>
                  <a:srgbClr val="0000FF"/>
                </a:solidFill>
                <a:effectLst>
                  <a:outerShdw blurRad="38100" dist="38100" dir="2700000" algn="tl">
                    <a:srgbClr val="000000">
                      <a:alpha val="43137"/>
                    </a:srgbClr>
                  </a:outerShdw>
                </a:effectLst>
              </a:rPr>
              <a:t>להסתפק בשיפוץ וחיזוק </a:t>
            </a:r>
            <a:r>
              <a:rPr lang="he-IL" sz="2000" b="1" dirty="0"/>
              <a:t>במקום לבנות גשר חדש</a:t>
            </a:r>
            <a:r>
              <a:rPr lang="he-IL" sz="2000" b="1" dirty="0" smtClean="0"/>
              <a:t>.</a:t>
            </a:r>
          </a:p>
          <a:p>
            <a:pPr algn="just" rtl="1"/>
            <a:endParaRPr lang="he-IL" sz="2000" b="1" dirty="0"/>
          </a:p>
        </p:txBody>
      </p:sp>
      <p:sp>
        <p:nvSpPr>
          <p:cNvPr id="11" name="TextBox 10"/>
          <p:cNvSpPr txBox="1"/>
          <p:nvPr/>
        </p:nvSpPr>
        <p:spPr>
          <a:xfrm>
            <a:off x="323528" y="5805264"/>
            <a:ext cx="8424936" cy="618631"/>
          </a:xfrm>
          <a:prstGeom prst="rect">
            <a:avLst/>
          </a:prstGeom>
          <a:noFill/>
        </p:spPr>
        <p:txBody>
          <a:bodyPr wrap="square" rtlCol="1">
            <a:spAutoFit/>
          </a:bodyPr>
          <a:lstStyle/>
          <a:p>
            <a:pPr algn="ctr">
              <a:lnSpc>
                <a:spcPct val="95000"/>
              </a:lnSpc>
            </a:pPr>
            <a:r>
              <a:rPr lang="he-IL" sz="3600" b="1" dirty="0" smtClean="0">
                <a:solidFill>
                  <a:srgbClr val="FF0000"/>
                </a:solidFill>
                <a:effectLst>
                  <a:outerShdw blurRad="38100" dist="38100" dir="2700000" algn="tl">
                    <a:srgbClr val="000000">
                      <a:alpha val="43137"/>
                    </a:srgbClr>
                  </a:outerShdw>
                </a:effectLst>
              </a:rPr>
              <a:t>מי אישר הקמת גשר מסוג זה ???</a:t>
            </a:r>
            <a:endParaRPr lang="he-IL"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423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80" y="1349848"/>
            <a:ext cx="5752008" cy="3425553"/>
          </a:xfrm>
          <a:prstGeom prst="rect">
            <a:avLst/>
          </a:prstGeom>
          <a:noFill/>
        </p:spPr>
        <p:txBody>
          <a:bodyPr wrap="square" rtlCol="1">
            <a:spAutoFit/>
          </a:bodyPr>
          <a:lstStyle/>
          <a:p>
            <a:pPr algn="ctr">
              <a:lnSpc>
                <a:spcPct val="95000"/>
              </a:lnSpc>
            </a:pPr>
            <a:r>
              <a:rPr lang="he-IL" sz="5400" b="1" dirty="0" smtClean="0">
                <a:solidFill>
                  <a:srgbClr val="0000FF"/>
                </a:solidFill>
                <a:effectLst>
                  <a:outerShdw blurRad="38100" dist="38100" dir="2700000" algn="tl">
                    <a:srgbClr val="000000">
                      <a:alpha val="43137"/>
                    </a:srgbClr>
                  </a:outerShdw>
                </a:effectLst>
              </a:rPr>
              <a:t>אסון פיצוץ </a:t>
            </a:r>
          </a:p>
          <a:p>
            <a:pPr algn="ctr">
              <a:lnSpc>
                <a:spcPct val="95000"/>
              </a:lnSpc>
            </a:pPr>
            <a:r>
              <a:rPr lang="he-IL" sz="5400" b="1" dirty="0" smtClean="0">
                <a:solidFill>
                  <a:srgbClr val="0000FF"/>
                </a:solidFill>
                <a:effectLst>
                  <a:outerShdw blurRad="38100" dist="38100" dir="2700000" algn="tl">
                    <a:srgbClr val="000000">
                      <a:alpha val="43137"/>
                    </a:srgbClr>
                  </a:outerShdw>
                </a:effectLst>
              </a:rPr>
              <a:t>אמוניום חנקתי</a:t>
            </a:r>
          </a:p>
          <a:p>
            <a:pPr algn="ctr">
              <a:lnSpc>
                <a:spcPct val="95000"/>
              </a:lnSpc>
            </a:pPr>
            <a:r>
              <a:rPr lang="he-IL" sz="5400" b="1" dirty="0" smtClean="0">
                <a:solidFill>
                  <a:srgbClr val="0000FF"/>
                </a:solidFill>
                <a:effectLst>
                  <a:outerShdw blurRad="38100" dist="38100" dir="2700000" algn="tl">
                    <a:srgbClr val="000000">
                      <a:alpha val="43137"/>
                    </a:srgbClr>
                  </a:outerShdw>
                </a:effectLst>
              </a:rPr>
              <a:t>נמל ביירות - לבנון</a:t>
            </a:r>
          </a:p>
          <a:p>
            <a:pPr algn="ctr">
              <a:lnSpc>
                <a:spcPct val="95000"/>
              </a:lnSpc>
            </a:pPr>
            <a:r>
              <a:rPr lang="he-IL" sz="6600" b="1" dirty="0" smtClean="0">
                <a:solidFill>
                  <a:srgbClr val="0000FF"/>
                </a:solidFill>
                <a:effectLst>
                  <a:outerShdw blurRad="38100" dist="38100" dir="2700000" algn="tl">
                    <a:srgbClr val="000000">
                      <a:alpha val="43137"/>
                    </a:srgbClr>
                  </a:outerShdw>
                </a:effectLst>
              </a:rPr>
              <a:t>04.08.</a:t>
            </a:r>
            <a:r>
              <a:rPr lang="he-IL" sz="6600" b="1" dirty="0" smtClean="0">
                <a:solidFill>
                  <a:srgbClr val="FF0000"/>
                </a:solidFill>
                <a:effectLst>
                  <a:outerShdw blurRad="38100" dist="38100" dir="2700000" algn="tl">
                    <a:srgbClr val="000000">
                      <a:alpha val="43137"/>
                    </a:srgbClr>
                  </a:outerShdw>
                </a:effectLst>
              </a:rPr>
              <a:t>2020</a:t>
            </a:r>
            <a:endParaRPr lang="he-IL" sz="6600" b="1" dirty="0">
              <a:solidFill>
                <a:srgbClr val="FF0000"/>
              </a:solidFill>
              <a:effectLst>
                <a:outerShdw blurRad="38100" dist="38100" dir="2700000" algn="tl">
                  <a:srgbClr val="000000">
                    <a:alpha val="43137"/>
                  </a:srgbClr>
                </a:outerShdw>
              </a:effectLst>
            </a:endParaRPr>
          </a:p>
        </p:txBody>
      </p:sp>
      <p:pic>
        <p:nvPicPr>
          <p:cNvPr id="21506" name="Picture 2" descr="Damages after 2020 Beirut explosion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96"/>
            <a:ext cx="3419872" cy="34884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maps.wikimedia.org/img/osm-intl,12,33.901388888889,35.518888888889,250x250.png?lang=he&amp;domain=he.wikipedia.org&amp;title=%D7%94%D7%A4%D7%99%D7%A6%D7%95%D7%A5+%D7%91%D7%A0%D7%9E%D7%9C+%D7%91%D7%99%D7%99%D7%A8%D7%95%D7%AA&amp;groups=_7101b22baa84d959327534128329c1f19ccf81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492459"/>
            <a:ext cx="3419872" cy="333258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NFPA 704.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69069"/>
            <a:ext cx="1907704" cy="18889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788" y="5261008"/>
            <a:ext cx="648072" cy="443198"/>
          </a:xfrm>
          <a:prstGeom prst="rect">
            <a:avLst/>
          </a:prstGeom>
          <a:noFill/>
        </p:spPr>
        <p:txBody>
          <a:bodyPr wrap="square" rtlCol="1">
            <a:spAutoFit/>
          </a:bodyPr>
          <a:lstStyle/>
          <a:p>
            <a:pPr>
              <a:lnSpc>
                <a:spcPct val="95000"/>
              </a:lnSpc>
            </a:pPr>
            <a:r>
              <a:rPr lang="en-US" b="1" dirty="0" smtClean="0"/>
              <a:t>OX</a:t>
            </a:r>
            <a:endParaRPr lang="he-IL" b="1" dirty="0"/>
          </a:p>
        </p:txBody>
      </p:sp>
      <p:sp>
        <p:nvSpPr>
          <p:cNvPr id="4" name="TextBox 3"/>
          <p:cNvSpPr txBox="1"/>
          <p:nvPr/>
        </p:nvSpPr>
        <p:spPr>
          <a:xfrm>
            <a:off x="769425" y="6138082"/>
            <a:ext cx="252028" cy="443198"/>
          </a:xfrm>
          <a:prstGeom prst="rect">
            <a:avLst/>
          </a:prstGeom>
          <a:noFill/>
        </p:spPr>
        <p:txBody>
          <a:bodyPr wrap="square" rtlCol="1">
            <a:spAutoFit/>
          </a:bodyPr>
          <a:lstStyle/>
          <a:p>
            <a:pPr>
              <a:lnSpc>
                <a:spcPct val="95000"/>
              </a:lnSpc>
            </a:pPr>
            <a:r>
              <a:rPr lang="en-US" b="1" dirty="0" smtClean="0"/>
              <a:t>O</a:t>
            </a:r>
            <a:endParaRPr lang="he-IL" b="1" dirty="0"/>
          </a:p>
        </p:txBody>
      </p:sp>
      <p:sp>
        <p:nvSpPr>
          <p:cNvPr id="7" name="TextBox 6"/>
          <p:cNvSpPr txBox="1"/>
          <p:nvPr/>
        </p:nvSpPr>
        <p:spPr>
          <a:xfrm>
            <a:off x="395536" y="5733256"/>
            <a:ext cx="360040" cy="443198"/>
          </a:xfrm>
          <a:prstGeom prst="rect">
            <a:avLst/>
          </a:prstGeom>
          <a:noFill/>
        </p:spPr>
        <p:txBody>
          <a:bodyPr wrap="square" rtlCol="1">
            <a:spAutoFit/>
          </a:bodyPr>
          <a:lstStyle/>
          <a:p>
            <a:pPr>
              <a:lnSpc>
                <a:spcPct val="95000"/>
              </a:lnSpc>
            </a:pPr>
            <a:r>
              <a:rPr lang="en-US" b="1" dirty="0" smtClean="0"/>
              <a:t>1</a:t>
            </a:r>
            <a:endParaRPr lang="he-IL" b="1" dirty="0"/>
          </a:p>
        </p:txBody>
      </p:sp>
      <p:sp>
        <p:nvSpPr>
          <p:cNvPr id="8" name="TextBox 7"/>
          <p:cNvSpPr txBox="1"/>
          <p:nvPr/>
        </p:nvSpPr>
        <p:spPr>
          <a:xfrm>
            <a:off x="1295636" y="5704206"/>
            <a:ext cx="216024" cy="443198"/>
          </a:xfrm>
          <a:prstGeom prst="rect">
            <a:avLst/>
          </a:prstGeom>
          <a:noFill/>
        </p:spPr>
        <p:txBody>
          <a:bodyPr wrap="square" rtlCol="1">
            <a:spAutoFit/>
          </a:bodyPr>
          <a:lstStyle/>
          <a:p>
            <a:pPr>
              <a:lnSpc>
                <a:spcPct val="95000"/>
              </a:lnSpc>
            </a:pPr>
            <a:r>
              <a:rPr lang="en-US" b="1" dirty="0" smtClean="0"/>
              <a:t>3</a:t>
            </a:r>
            <a:endParaRPr lang="he-IL" b="1" dirty="0"/>
          </a:p>
        </p:txBody>
      </p:sp>
      <p:pic>
        <p:nvPicPr>
          <p:cNvPr id="13" name="תמונה 12"/>
          <p:cNvPicPr/>
          <p:nvPr/>
        </p:nvPicPr>
        <p:blipFill>
          <a:blip r:embed="rId5"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14" name="מלבן 13"/>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15"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400285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83568" y="1180807"/>
            <a:ext cx="7620000" cy="4603563"/>
          </a:xfrm>
        </p:spPr>
        <p:txBody>
          <a:bodyPr>
            <a:normAutofit/>
          </a:bodyPr>
          <a:lstStyle/>
          <a:p>
            <a:pPr algn="just"/>
            <a:r>
              <a:rPr lang="he-IL" sz="2800" b="1" dirty="0" smtClean="0"/>
              <a:t>4 באוגוסט בשעה 18:08 מתרחש פיצוץ עז בנמל ביירות.</a:t>
            </a:r>
          </a:p>
          <a:p>
            <a:pPr algn="just"/>
            <a:r>
              <a:rPr lang="he-IL" sz="2800" b="1" dirty="0" smtClean="0">
                <a:solidFill>
                  <a:srgbClr val="FF0000"/>
                </a:solidFill>
              </a:rPr>
              <a:t>190 הרוגים</a:t>
            </a:r>
          </a:p>
          <a:p>
            <a:pPr algn="just"/>
            <a:r>
              <a:rPr lang="he-IL" sz="2800" b="1" dirty="0" smtClean="0">
                <a:solidFill>
                  <a:srgbClr val="FF0000"/>
                </a:solidFill>
              </a:rPr>
              <a:t>6500 פצועים</a:t>
            </a:r>
          </a:p>
          <a:p>
            <a:pPr algn="just"/>
            <a:r>
              <a:rPr lang="he-IL" sz="2800" b="1" dirty="0" smtClean="0">
                <a:solidFill>
                  <a:srgbClr val="FF0000"/>
                </a:solidFill>
              </a:rPr>
              <a:t>32 נעדרים</a:t>
            </a:r>
          </a:p>
          <a:p>
            <a:pPr algn="just"/>
            <a:r>
              <a:rPr lang="he-IL" sz="2800" b="1" dirty="0" smtClean="0">
                <a:solidFill>
                  <a:srgbClr val="FF0000"/>
                </a:solidFill>
              </a:rPr>
              <a:t>למעלה מ 300,000 חסרי גג</a:t>
            </a:r>
          </a:p>
          <a:p>
            <a:pPr algn="just"/>
            <a:r>
              <a:rPr lang="he-IL" sz="2800" b="1" dirty="0" smtClean="0"/>
              <a:t>נזקים אדירים </a:t>
            </a:r>
            <a:r>
              <a:rPr lang="he-IL" sz="2800" b="1" dirty="0" err="1" smtClean="0"/>
              <a:t>למיבנים</a:t>
            </a:r>
            <a:r>
              <a:rPr lang="he-IL" sz="2800" b="1" dirty="0" smtClean="0"/>
              <a:t> בכל רחבי ביירות.</a:t>
            </a:r>
          </a:p>
          <a:p>
            <a:pPr algn="just"/>
            <a:r>
              <a:rPr lang="he-IL" sz="2800" b="1" dirty="0" smtClean="0"/>
              <a:t>נזק כספי 10-15 מיליארד דולר </a:t>
            </a:r>
          </a:p>
          <a:p>
            <a:endParaRPr lang="he-IL" dirty="0"/>
          </a:p>
        </p:txBody>
      </p:sp>
      <p:sp>
        <p:nvSpPr>
          <p:cNvPr id="7" name="כותרת 1"/>
          <p:cNvSpPr txBox="1">
            <a:spLocks/>
          </p:cNvSpPr>
          <p:nvPr/>
        </p:nvSpPr>
        <p:spPr>
          <a:xfrm>
            <a:off x="1907704" y="188640"/>
            <a:ext cx="6683896" cy="852512"/>
          </a:xfrm>
          <a:prstGeom prst="rect">
            <a:avLst/>
          </a:prstGeom>
        </p:spPr>
        <p:txBody>
          <a:bodyPr vert="horz" lIns="121899" tIns="60949" rIns="121899" bIns="60949" rtlCol="1" anchor="b">
            <a:normAutofit fontScale="90000" lnSpcReduction="10000"/>
          </a:bodyPr>
          <a:lstStyle>
            <a:lvl1pPr algn="l" defTabSz="914484" rtl="1" eaLnBrk="1" latinLnBrk="0" hangingPunct="1">
              <a:lnSpc>
                <a:spcPct val="85000"/>
              </a:lnSpc>
              <a:spcBef>
                <a:spcPct val="0"/>
              </a:spcBef>
              <a:buNone/>
              <a:tabLst/>
              <a:defRPr lang="he-IL" sz="3301" kern="12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he-IL" sz="3200" b="1" dirty="0" smtClean="0">
                <a:solidFill>
                  <a:srgbClr val="FF0000"/>
                </a:solidFill>
              </a:rPr>
              <a:t>אסון פיצוץ אמוניום חנקתי</a:t>
            </a:r>
          </a:p>
          <a:p>
            <a:pPr algn="ctr"/>
            <a:r>
              <a:rPr lang="he-IL" sz="3200" b="1" dirty="0" smtClean="0">
                <a:solidFill>
                  <a:srgbClr val="FF0000"/>
                </a:solidFill>
              </a:rPr>
              <a:t>נמל ביירות - לבנון</a:t>
            </a:r>
            <a:endParaRPr lang="he-IL" sz="3200" b="1" dirty="0">
              <a:solidFill>
                <a:srgbClr val="FF0000"/>
              </a:solidFill>
            </a:endParaRPr>
          </a:p>
        </p:txBody>
      </p:sp>
      <p:pic>
        <p:nvPicPr>
          <p:cNvPr id="9" name="תמונה 8"/>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10" name="מלבן 9"/>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11"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275857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amages after 2020 Beirut explosion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0"/>
            <a:ext cx="4355976" cy="68584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scontent.fsdv1-2.fna.fbcdn.net/v/t1.0-0/s552x414/94023256_10156950759121604_4154240420508860416_n.jpg?_nc_cat=103&amp;ccb=2&amp;_nc_sid=2d5d41&amp;_nc_ohc=z_ZBA2Ek_fUAX8Y3IJz&amp;_nc_ht=scontent.fsdv1-2.fna&amp;tp=7&amp;oh=074babb973e4ab94f17796076ff28f2e&amp;oe=5FE159C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839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29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9552" y="1574749"/>
            <a:ext cx="7620000" cy="3953058"/>
          </a:xfrm>
        </p:spPr>
        <p:txBody>
          <a:bodyPr>
            <a:normAutofit fontScale="92500" lnSpcReduction="20000"/>
          </a:bodyPr>
          <a:lstStyle/>
          <a:p>
            <a:pPr algn="just"/>
            <a:r>
              <a:rPr lang="he-IL" sz="2800" b="1" dirty="0" smtClean="0"/>
              <a:t>נמל </a:t>
            </a:r>
            <a:r>
              <a:rPr lang="he-IL" sz="2800" b="1" dirty="0"/>
              <a:t>ביירות היה </a:t>
            </a:r>
            <a:r>
              <a:rPr lang="he-IL" sz="2800" b="1" dirty="0" smtClean="0"/>
              <a:t>נמל </a:t>
            </a:r>
            <a:r>
              <a:rPr lang="he-IL" sz="2800" b="1" dirty="0"/>
              <a:t>הכניסה העיקרי לסחורות בלבנון, ודרכו עברו כ־70% </a:t>
            </a:r>
            <a:r>
              <a:rPr lang="he-IL" sz="2800" b="1" dirty="0" smtClean="0"/>
              <a:t>מהסחורות שנכנסו </a:t>
            </a:r>
            <a:r>
              <a:rPr lang="he-IL" sz="2800" b="1" dirty="0"/>
              <a:t>למדינה. </a:t>
            </a:r>
            <a:endParaRPr lang="he-IL" sz="2800" b="1" dirty="0" smtClean="0"/>
          </a:p>
          <a:p>
            <a:pPr algn="just"/>
            <a:r>
              <a:rPr lang="he-IL" sz="2800" b="1" dirty="0" smtClean="0"/>
              <a:t>בשנת 2018 </a:t>
            </a:r>
            <a:r>
              <a:rPr lang="he-IL" sz="2800" b="1" dirty="0"/>
              <a:t>נכנסו דרך הנמל 7.05 מיליון טון סחורות ויצאו כמיליון טון. </a:t>
            </a:r>
            <a:endParaRPr lang="he-IL" sz="2800" b="1" dirty="0" smtClean="0"/>
          </a:p>
          <a:p>
            <a:pPr algn="just"/>
            <a:r>
              <a:rPr lang="he-IL" sz="2800" b="1" dirty="0" smtClean="0">
                <a:solidFill>
                  <a:srgbClr val="0000FF"/>
                </a:solidFill>
              </a:rPr>
              <a:t>2018</a:t>
            </a:r>
            <a:endParaRPr lang="he-IL" sz="2800" b="1" dirty="0" smtClean="0"/>
          </a:p>
          <a:p>
            <a:pPr marL="0" indent="0" algn="just">
              <a:buNone/>
            </a:pPr>
            <a:r>
              <a:rPr lang="he-IL" sz="2800" b="1" dirty="0" smtClean="0"/>
              <a:t>הכנסות הנמל היו </a:t>
            </a:r>
            <a:r>
              <a:rPr lang="he-IL" sz="2800" b="1" dirty="0"/>
              <a:t>כ-313 מיליון </a:t>
            </a:r>
            <a:r>
              <a:rPr lang="he-IL" sz="2800" b="1" dirty="0" smtClean="0"/>
              <a:t>דולר</a:t>
            </a:r>
          </a:p>
          <a:p>
            <a:pPr algn="just"/>
            <a:r>
              <a:rPr lang="he-IL" sz="2800" b="1" dirty="0" smtClean="0">
                <a:solidFill>
                  <a:srgbClr val="0000FF"/>
                </a:solidFill>
              </a:rPr>
              <a:t>2019</a:t>
            </a:r>
            <a:endParaRPr lang="he-IL" sz="2800" b="1" dirty="0" smtClean="0"/>
          </a:p>
          <a:p>
            <a:pPr marL="0" indent="0" algn="just">
              <a:buNone/>
            </a:pPr>
            <a:r>
              <a:rPr lang="he-IL" sz="2800" b="1" dirty="0" smtClean="0"/>
              <a:t>הכנסות </a:t>
            </a:r>
            <a:r>
              <a:rPr lang="he-IL" sz="2800" b="1" dirty="0"/>
              <a:t>הנמל ירדו ל־200 מיליון </a:t>
            </a:r>
            <a:r>
              <a:rPr lang="he-IL" sz="2800" b="1" dirty="0" smtClean="0"/>
              <a:t>דולר.</a:t>
            </a:r>
            <a:endParaRPr lang="he-IL" sz="2800" b="1" dirty="0"/>
          </a:p>
          <a:p>
            <a:endParaRPr lang="he-IL" dirty="0"/>
          </a:p>
        </p:txBody>
      </p:sp>
      <p:sp>
        <p:nvSpPr>
          <p:cNvPr id="7" name="כותרת 1"/>
          <p:cNvSpPr txBox="1">
            <a:spLocks/>
          </p:cNvSpPr>
          <p:nvPr/>
        </p:nvSpPr>
        <p:spPr>
          <a:xfrm>
            <a:off x="1907704" y="188640"/>
            <a:ext cx="6683896" cy="852512"/>
          </a:xfrm>
          <a:prstGeom prst="rect">
            <a:avLst/>
          </a:prstGeom>
        </p:spPr>
        <p:txBody>
          <a:bodyPr vert="horz" lIns="121899" tIns="60949" rIns="121899" bIns="60949" rtlCol="1" anchor="b">
            <a:normAutofit fontScale="90000" lnSpcReduction="10000"/>
          </a:bodyPr>
          <a:lstStyle>
            <a:lvl1pPr algn="l" defTabSz="914484" rtl="1" eaLnBrk="1" latinLnBrk="0" hangingPunct="1">
              <a:lnSpc>
                <a:spcPct val="85000"/>
              </a:lnSpc>
              <a:spcBef>
                <a:spcPct val="0"/>
              </a:spcBef>
              <a:buNone/>
              <a:tabLst/>
              <a:defRPr lang="he-IL" sz="3301" kern="12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he-IL" sz="3200" b="1" dirty="0" smtClean="0">
                <a:solidFill>
                  <a:srgbClr val="FF0000"/>
                </a:solidFill>
              </a:rPr>
              <a:t>אסון פיצוץ אמוניום חנקתי</a:t>
            </a:r>
          </a:p>
          <a:p>
            <a:pPr algn="ctr"/>
            <a:r>
              <a:rPr lang="he-IL" sz="3200" b="1" dirty="0" smtClean="0">
                <a:solidFill>
                  <a:srgbClr val="FF0000"/>
                </a:solidFill>
              </a:rPr>
              <a:t>נמל ביירות - לבנון</a:t>
            </a:r>
            <a:endParaRPr lang="he-IL" sz="3200" b="1" dirty="0">
              <a:solidFill>
                <a:srgbClr val="FF0000"/>
              </a:solidFill>
            </a:endParaRPr>
          </a:p>
        </p:txBody>
      </p:sp>
      <p:pic>
        <p:nvPicPr>
          <p:cNvPr id="9" name="תמונה 8"/>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10" name="מלבן 9"/>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11"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198654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55576" y="1520305"/>
            <a:ext cx="7620000" cy="3992024"/>
          </a:xfrm>
        </p:spPr>
        <p:txBody>
          <a:bodyPr>
            <a:normAutofit lnSpcReduction="10000"/>
          </a:bodyPr>
          <a:lstStyle/>
          <a:p>
            <a:pPr algn="just"/>
            <a:r>
              <a:rPr lang="he-IL" sz="2400" dirty="0" smtClean="0">
                <a:latin typeface="Guttman Hatzvi" panose="02010401010101010101" pitchFamily="2" charset="-79"/>
                <a:cs typeface="Guttman Hatzvi" panose="02010401010101010101" pitchFamily="2" charset="-79"/>
              </a:rPr>
              <a:t>פיצוץ דו שלבי אדיר </a:t>
            </a:r>
            <a:r>
              <a:rPr lang="he-IL" sz="2400" dirty="0">
                <a:latin typeface="Guttman Hatzvi" panose="02010401010101010101" pitchFamily="2" charset="-79"/>
                <a:cs typeface="Guttman Hatzvi" panose="02010401010101010101" pitchFamily="2" charset="-79"/>
              </a:rPr>
              <a:t>שיצר גל הדף עצום שהורגש עד למעלה מ־24 </a:t>
            </a:r>
            <a:r>
              <a:rPr lang="he-IL" sz="2400" dirty="0" smtClean="0">
                <a:latin typeface="Guttman Hatzvi" panose="02010401010101010101" pitchFamily="2" charset="-79"/>
                <a:cs typeface="Guttman Hatzvi" panose="02010401010101010101" pitchFamily="2" charset="-79"/>
              </a:rPr>
              <a:t>ק"מ. </a:t>
            </a:r>
          </a:p>
          <a:p>
            <a:pPr algn="just"/>
            <a:r>
              <a:rPr lang="he-IL" sz="2400" dirty="0" smtClean="0">
                <a:latin typeface="Guttman Hatzvi" panose="02010401010101010101" pitchFamily="2" charset="-79"/>
                <a:cs typeface="Guttman Hatzvi" panose="02010401010101010101" pitchFamily="2" charset="-79"/>
              </a:rPr>
              <a:t>הפיצוץ </a:t>
            </a:r>
            <a:r>
              <a:rPr lang="he-IL" sz="2400" dirty="0">
                <a:latin typeface="Guttman Hatzvi" panose="02010401010101010101" pitchFamily="2" charset="-79"/>
                <a:cs typeface="Guttman Hatzvi" panose="02010401010101010101" pitchFamily="2" charset="-79"/>
              </a:rPr>
              <a:t>בנמל היה בעוצמה של </a:t>
            </a:r>
            <a:r>
              <a:rPr lang="he-IL" sz="2400" dirty="0" err="1">
                <a:latin typeface="Guttman Hatzvi" panose="02010401010101010101" pitchFamily="2" charset="-79"/>
                <a:cs typeface="Guttman Hatzvi" panose="02010401010101010101" pitchFamily="2" charset="-79"/>
              </a:rPr>
              <a:t>כקילוטון</a:t>
            </a:r>
            <a:r>
              <a:rPr lang="he-IL" sz="2400" dirty="0">
                <a:latin typeface="Guttman Hatzvi" panose="02010401010101010101" pitchFamily="2" charset="-79"/>
                <a:cs typeface="Guttman Hatzvi" panose="02010401010101010101" pitchFamily="2" charset="-79"/>
              </a:rPr>
              <a:t> </a:t>
            </a:r>
            <a:r>
              <a:rPr lang="en-US" sz="2400" dirty="0">
                <a:cs typeface="Guttman Hatzvi" panose="02010401010101010101" pitchFamily="2" charset="-79"/>
              </a:rPr>
              <a:t> TNT </a:t>
            </a:r>
            <a:endParaRPr lang="he-IL" sz="2400" dirty="0" smtClean="0">
              <a:latin typeface="Guttman Hatzvi" panose="02010401010101010101" pitchFamily="2" charset="-79"/>
              <a:cs typeface="Guttman Hatzvi" panose="02010401010101010101" pitchFamily="2" charset="-79"/>
            </a:endParaRPr>
          </a:p>
          <a:p>
            <a:pPr algn="just"/>
            <a:r>
              <a:rPr lang="he-IL" sz="2400" dirty="0" smtClean="0">
                <a:latin typeface="Guttman Hatzvi" panose="02010401010101010101" pitchFamily="2" charset="-79"/>
                <a:cs typeface="Guttman Hatzvi" panose="02010401010101010101" pitchFamily="2" charset="-79"/>
              </a:rPr>
              <a:t>הפיצוץ נשמע לאורך </a:t>
            </a:r>
            <a:r>
              <a:rPr lang="he-IL" sz="2400" dirty="0">
                <a:latin typeface="Guttman Hatzvi" panose="02010401010101010101" pitchFamily="2" charset="-79"/>
                <a:cs typeface="Guttman Hatzvi" panose="02010401010101010101" pitchFamily="2" charset="-79"/>
              </a:rPr>
              <a:t>עשרות קילומטרים </a:t>
            </a:r>
            <a:r>
              <a:rPr lang="he-IL" sz="2400" dirty="0" smtClean="0">
                <a:latin typeface="Guttman Hatzvi" panose="02010401010101010101" pitchFamily="2" charset="-79"/>
                <a:cs typeface="Guttman Hatzvi" panose="02010401010101010101" pitchFamily="2" charset="-79"/>
              </a:rPr>
              <a:t>כולל בישראל, סוריה וקפריסין (הנמצאת במרחק של 200 ק"מ מביירות). </a:t>
            </a:r>
          </a:p>
          <a:p>
            <a:pPr algn="just"/>
            <a:r>
              <a:rPr lang="he-IL" sz="2400" dirty="0" smtClean="0">
                <a:latin typeface="Guttman Hatzvi" panose="02010401010101010101" pitchFamily="2" charset="-79"/>
                <a:cs typeface="Guttman Hatzvi" panose="02010401010101010101" pitchFamily="2" charset="-79"/>
              </a:rPr>
              <a:t>פטריית </a:t>
            </a:r>
            <a:r>
              <a:rPr lang="he-IL" sz="2400" dirty="0">
                <a:latin typeface="Guttman Hatzvi" panose="02010401010101010101" pitchFamily="2" charset="-79"/>
                <a:cs typeface="Guttman Hatzvi" panose="02010401010101010101" pitchFamily="2" charset="-79"/>
              </a:rPr>
              <a:t>עשן אדומה לבנה היתמרה לגובה מאות מטרים.</a:t>
            </a:r>
          </a:p>
          <a:p>
            <a:pPr algn="just"/>
            <a:r>
              <a:rPr lang="he-IL" sz="2400" dirty="0" smtClean="0">
                <a:latin typeface="Guttman Hatzvi" panose="02010401010101010101" pitchFamily="2" charset="-79"/>
                <a:cs typeface="Guttman Hatzvi" panose="02010401010101010101" pitchFamily="2" charset="-79"/>
              </a:rPr>
              <a:t>מחסן </a:t>
            </a:r>
            <a:r>
              <a:rPr lang="he-IL" sz="2400" dirty="0">
                <a:latin typeface="Guttman Hatzvi" panose="02010401010101010101" pitchFamily="2" charset="-79"/>
                <a:cs typeface="Guttman Hatzvi" panose="02010401010101010101" pitchFamily="2" charset="-79"/>
              </a:rPr>
              <a:t>זיקוקים בנמל ביירות </a:t>
            </a:r>
            <a:r>
              <a:rPr lang="he-IL" sz="2400" dirty="0" smtClean="0">
                <a:latin typeface="Guttman Hatzvi" panose="02010401010101010101" pitchFamily="2" charset="-79"/>
                <a:cs typeface="Guttman Hatzvi" panose="02010401010101010101" pitchFamily="2" charset="-79"/>
              </a:rPr>
              <a:t>עלה באש והחלו </a:t>
            </a:r>
            <a:r>
              <a:rPr lang="he-IL" sz="2400" dirty="0">
                <a:latin typeface="Guttman Hatzvi" panose="02010401010101010101" pitchFamily="2" charset="-79"/>
                <a:cs typeface="Guttman Hatzvi" panose="02010401010101010101" pitchFamily="2" charset="-79"/>
              </a:rPr>
              <a:t>בו פיצוצים שונים. </a:t>
            </a:r>
            <a:endParaRPr lang="he-IL" sz="2400" dirty="0" smtClean="0">
              <a:latin typeface="Guttman Hatzvi" panose="02010401010101010101" pitchFamily="2" charset="-79"/>
              <a:cs typeface="Guttman Hatzvi" panose="02010401010101010101" pitchFamily="2" charset="-79"/>
            </a:endParaRPr>
          </a:p>
          <a:p>
            <a:pPr marL="0" indent="0">
              <a:buNone/>
            </a:pPr>
            <a:endParaRPr lang="he-IL" dirty="0"/>
          </a:p>
        </p:txBody>
      </p:sp>
      <p:sp>
        <p:nvSpPr>
          <p:cNvPr id="7" name="כותרת 1"/>
          <p:cNvSpPr txBox="1">
            <a:spLocks/>
          </p:cNvSpPr>
          <p:nvPr/>
        </p:nvSpPr>
        <p:spPr>
          <a:xfrm>
            <a:off x="1907704" y="188640"/>
            <a:ext cx="6683896" cy="852512"/>
          </a:xfrm>
          <a:prstGeom prst="rect">
            <a:avLst/>
          </a:prstGeom>
        </p:spPr>
        <p:txBody>
          <a:bodyPr vert="horz" lIns="121899" tIns="60949" rIns="121899" bIns="60949" rtlCol="1" anchor="b">
            <a:normAutofit fontScale="90000" lnSpcReduction="10000"/>
          </a:bodyPr>
          <a:lstStyle>
            <a:lvl1pPr algn="l" defTabSz="914484" rtl="1" eaLnBrk="1" latinLnBrk="0" hangingPunct="1">
              <a:lnSpc>
                <a:spcPct val="85000"/>
              </a:lnSpc>
              <a:spcBef>
                <a:spcPct val="0"/>
              </a:spcBef>
              <a:buNone/>
              <a:tabLst/>
              <a:defRPr lang="he-IL" sz="3301" kern="12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he-IL" sz="3200" b="1" dirty="0" smtClean="0">
                <a:solidFill>
                  <a:srgbClr val="FF0000"/>
                </a:solidFill>
              </a:rPr>
              <a:t>אסון פיצוץ אמוניום חנקתי</a:t>
            </a:r>
          </a:p>
          <a:p>
            <a:pPr algn="ctr"/>
            <a:r>
              <a:rPr lang="he-IL" sz="3200" b="1" dirty="0" smtClean="0">
                <a:solidFill>
                  <a:srgbClr val="FF0000"/>
                </a:solidFill>
              </a:rPr>
              <a:t>נמל ביירות - לבנון</a:t>
            </a:r>
            <a:endParaRPr lang="he-IL" sz="3200" b="1" dirty="0">
              <a:solidFill>
                <a:srgbClr val="FF0000"/>
              </a:solidFill>
            </a:endParaRPr>
          </a:p>
        </p:txBody>
      </p:sp>
      <p:pic>
        <p:nvPicPr>
          <p:cNvPr id="9" name="תמונה 8"/>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10" name="מלבן 9"/>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11"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375378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59019" y="260648"/>
            <a:ext cx="7620000" cy="544488"/>
          </a:xfrm>
        </p:spPr>
        <p:txBody>
          <a:bodyPr>
            <a:normAutofit fontScale="90000"/>
          </a:bodyPr>
          <a:lstStyle/>
          <a:p>
            <a:pPr algn="ctr"/>
            <a:r>
              <a:rPr lang="he-IL" b="1" dirty="0" smtClean="0">
                <a:solidFill>
                  <a:srgbClr val="0000FF"/>
                </a:solidFill>
                <a:effectLst>
                  <a:outerShdw blurRad="38100" dist="38100" dir="2700000" algn="tl">
                    <a:srgbClr val="000000">
                      <a:alpha val="43137"/>
                    </a:srgbClr>
                  </a:outerShdw>
                </a:effectLst>
              </a:rPr>
              <a:t>קו מנחה להרצאה</a:t>
            </a:r>
            <a:endParaRPr lang="he-IL" b="1" dirty="0">
              <a:solidFill>
                <a:srgbClr val="0000FF"/>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1520" y="1283246"/>
            <a:ext cx="8496944" cy="5184576"/>
          </a:xfrm>
        </p:spPr>
        <p:txBody>
          <a:bodyPr>
            <a:normAutofit/>
          </a:bodyPr>
          <a:lstStyle/>
          <a:p>
            <a:pPr marL="0" indent="0" algn="just">
              <a:buNone/>
            </a:pPr>
            <a:r>
              <a:rPr lang="he-IL" sz="2400" b="1" dirty="0" smtClean="0"/>
              <a:t>מקומו של ממונה על הבטיחות </a:t>
            </a:r>
            <a:r>
              <a:rPr lang="he-IL" sz="2400" b="1" dirty="0" smtClean="0">
                <a:solidFill>
                  <a:srgbClr val="FF0000"/>
                </a:solidFill>
              </a:rPr>
              <a:t>בהפקת לקחים והסקת מסקנות</a:t>
            </a:r>
            <a:r>
              <a:rPr lang="he-IL" sz="2400" b="1" dirty="0" smtClean="0"/>
              <a:t> באירועי כשל </a:t>
            </a:r>
            <a:r>
              <a:rPr lang="he-IL" sz="2400" b="1" dirty="0" smtClean="0">
                <a:solidFill>
                  <a:srgbClr val="0000FF"/>
                </a:solidFill>
              </a:rPr>
              <a:t>גדולי היקף בעלי נושא שאינו בעיסוקו המרכזי </a:t>
            </a:r>
            <a:r>
              <a:rPr lang="he-IL" sz="2400" b="1" dirty="0" smtClean="0">
                <a:solidFill>
                  <a:srgbClr val="FF0000"/>
                </a:solidFill>
              </a:rPr>
              <a:t>מול</a:t>
            </a:r>
            <a:r>
              <a:rPr lang="he-IL" sz="2400" b="1" dirty="0" smtClean="0"/>
              <a:t> </a:t>
            </a:r>
            <a:r>
              <a:rPr lang="he-IL" sz="2400" b="1" dirty="0" smtClean="0">
                <a:solidFill>
                  <a:srgbClr val="FF0000"/>
                </a:solidFill>
              </a:rPr>
              <a:t>אירועי כשל "שגרתיים" </a:t>
            </a:r>
            <a:r>
              <a:rPr lang="he-IL" sz="2400" b="1" dirty="0" smtClean="0"/>
              <a:t>(נפילה מגובה, התחשמלות, מעידה / החלקה במדרגות / נפילה / היתקלות בחפץ).</a:t>
            </a:r>
          </a:p>
          <a:p>
            <a:pPr marL="0" indent="0">
              <a:buNone/>
            </a:pPr>
            <a:r>
              <a:rPr lang="he-IL" dirty="0" smtClean="0"/>
              <a:t>דוגמת :</a:t>
            </a:r>
          </a:p>
          <a:p>
            <a:pPr>
              <a:lnSpc>
                <a:spcPct val="110000"/>
              </a:lnSpc>
              <a:spcBef>
                <a:spcPts val="0"/>
              </a:spcBef>
            </a:pPr>
            <a:r>
              <a:rPr lang="he-IL" dirty="0" smtClean="0">
                <a:hlinkClick r:id="rId2" action="ppaction://hlinkpres?slideindex=1&amp;slidetitle="/>
              </a:rPr>
              <a:t>אסון </a:t>
            </a:r>
            <a:r>
              <a:rPr lang="he-IL" b="1" dirty="0" err="1" smtClean="0">
                <a:solidFill>
                  <a:srgbClr val="FF0000"/>
                </a:solidFill>
                <a:hlinkClick r:id="rId2" action="ppaction://hlinkpres?slideindex=1&amp;slidetitle="/>
              </a:rPr>
              <a:t>צ'רנוביל</a:t>
            </a:r>
            <a:r>
              <a:rPr lang="he-IL" dirty="0" smtClean="0">
                <a:hlinkClick r:id="rId2" action="ppaction://hlinkpres?slideindex=1&amp;slidetitle="/>
              </a:rPr>
              <a:t>, רוסיה – 1986</a:t>
            </a:r>
            <a:r>
              <a:rPr lang="he-IL" dirty="0" smtClean="0"/>
              <a:t>  </a:t>
            </a:r>
            <a:r>
              <a:rPr lang="he-IL" b="1" dirty="0" smtClean="0">
                <a:hlinkClick r:id="rId3" action="ppaction://hlinksldjump"/>
              </a:rPr>
              <a:t>תאונה גרעינית </a:t>
            </a:r>
            <a:r>
              <a:rPr lang="he-IL" b="1" dirty="0">
                <a:hlinkClick r:id="rId3" action="ppaction://hlinksldjump"/>
              </a:rPr>
              <a:t>בדרגה </a:t>
            </a:r>
            <a:r>
              <a:rPr lang="he-IL" b="1" dirty="0" smtClean="0">
                <a:hlinkClick r:id="rId3" action="ppaction://hlinksldjump"/>
              </a:rPr>
              <a:t>7</a:t>
            </a:r>
            <a:endParaRPr lang="he-IL" b="1" dirty="0" smtClean="0"/>
          </a:p>
          <a:p>
            <a:pPr>
              <a:lnSpc>
                <a:spcPct val="110000"/>
              </a:lnSpc>
              <a:spcBef>
                <a:spcPts val="0"/>
              </a:spcBef>
            </a:pPr>
            <a:r>
              <a:rPr lang="he-IL" dirty="0" smtClean="0">
                <a:hlinkClick r:id="rId4" action="ppaction://hlinkpres?slideindex=1&amp;slidetitle="/>
              </a:rPr>
              <a:t>אסון </a:t>
            </a:r>
            <a:r>
              <a:rPr lang="he-IL" b="1" dirty="0" err="1" smtClean="0">
                <a:solidFill>
                  <a:srgbClr val="FF0000"/>
                </a:solidFill>
                <a:hlinkClick r:id="rId4" action="ppaction://hlinkpres?slideindex=1&amp;slidetitle="/>
              </a:rPr>
              <a:t>בופאל</a:t>
            </a:r>
            <a:r>
              <a:rPr lang="he-IL" dirty="0" smtClean="0">
                <a:hlinkClick r:id="rId4" action="ppaction://hlinkpres?slideindex=1&amp;slidetitle="/>
              </a:rPr>
              <a:t>, הודו - 1984</a:t>
            </a:r>
            <a:endParaRPr lang="he-IL" dirty="0" smtClean="0"/>
          </a:p>
          <a:p>
            <a:pPr>
              <a:lnSpc>
                <a:spcPct val="110000"/>
              </a:lnSpc>
              <a:spcBef>
                <a:spcPts val="0"/>
              </a:spcBef>
            </a:pPr>
            <a:r>
              <a:rPr lang="he-IL" dirty="0" smtClean="0">
                <a:hlinkClick r:id="rId5" action="ppaction://hlinkpres?slideindex=1&amp;slidetitle="/>
              </a:rPr>
              <a:t>אסון </a:t>
            </a:r>
            <a:r>
              <a:rPr lang="he-IL" b="1" dirty="0" smtClean="0">
                <a:solidFill>
                  <a:srgbClr val="FF0000"/>
                </a:solidFill>
                <a:hlinkClick r:id="rId5" action="ppaction://hlinkpres?slideindex=1&amp;slidetitle="/>
              </a:rPr>
              <a:t>נמל ביירות</a:t>
            </a:r>
            <a:r>
              <a:rPr lang="he-IL" dirty="0" smtClean="0">
                <a:hlinkClick r:id="rId5" action="ppaction://hlinkpres?slideindex=1&amp;slidetitle="/>
              </a:rPr>
              <a:t>, לבנון - 2020</a:t>
            </a:r>
            <a:endParaRPr lang="he-IL" dirty="0" smtClean="0"/>
          </a:p>
          <a:p>
            <a:pPr>
              <a:lnSpc>
                <a:spcPct val="110000"/>
              </a:lnSpc>
              <a:spcBef>
                <a:spcPts val="0"/>
              </a:spcBef>
            </a:pPr>
            <a:r>
              <a:rPr lang="he-IL" dirty="0" smtClean="0">
                <a:hlinkClick r:id="rId6" action="ppaction://hlinkpres?slideindex=1&amp;slidetitle="/>
              </a:rPr>
              <a:t>אסון קריסת </a:t>
            </a:r>
            <a:r>
              <a:rPr lang="he-IL" b="1" dirty="0" smtClean="0">
                <a:solidFill>
                  <a:srgbClr val="FF0000"/>
                </a:solidFill>
                <a:hlinkClick r:id="rId6" action="ppaction://hlinkpres?slideindex=1&amp;slidetitle="/>
              </a:rPr>
              <a:t>חניון רמת החייל</a:t>
            </a:r>
            <a:r>
              <a:rPr lang="he-IL" dirty="0" smtClean="0">
                <a:hlinkClick r:id="rId6" action="ppaction://hlinkpres?slideindex=1&amp;slidetitle="/>
              </a:rPr>
              <a:t>, ישראל - 2016 </a:t>
            </a:r>
            <a:endParaRPr lang="he-IL" dirty="0" smtClean="0"/>
          </a:p>
          <a:p>
            <a:pPr>
              <a:lnSpc>
                <a:spcPct val="110000"/>
              </a:lnSpc>
              <a:spcBef>
                <a:spcPts val="0"/>
              </a:spcBef>
            </a:pPr>
            <a:r>
              <a:rPr lang="he-IL" b="1" dirty="0" smtClean="0">
                <a:hlinkClick r:id="rId7" action="ppaction://hlinkpres?slideindex=1&amp;slidetitle="/>
              </a:rPr>
              <a:t>אסון נפילת פיגום ארובת </a:t>
            </a:r>
            <a:r>
              <a:rPr lang="he-IL" b="1" dirty="0" err="1" smtClean="0">
                <a:hlinkClick r:id="rId7" action="ppaction://hlinkpres?slideindex=1&amp;slidetitle="/>
              </a:rPr>
              <a:t>ח"ח</a:t>
            </a:r>
            <a:r>
              <a:rPr lang="he-IL" b="1" dirty="0" smtClean="0">
                <a:hlinkClick r:id="rId7" action="ppaction://hlinkpres?slideindex=1&amp;slidetitle="/>
              </a:rPr>
              <a:t> אשקלון, </a:t>
            </a:r>
            <a:r>
              <a:rPr lang="he-IL" dirty="0" smtClean="0">
                <a:hlinkClick r:id="rId7" action="ppaction://hlinkpres?slideindex=1&amp;slidetitle="/>
              </a:rPr>
              <a:t>ישראל 1998 </a:t>
            </a:r>
            <a:endParaRPr lang="he-IL" dirty="0" smtClean="0"/>
          </a:p>
          <a:p>
            <a:pPr>
              <a:lnSpc>
                <a:spcPct val="110000"/>
              </a:lnSpc>
              <a:spcBef>
                <a:spcPts val="0"/>
              </a:spcBef>
            </a:pPr>
            <a:r>
              <a:rPr lang="he-IL" dirty="0" smtClean="0">
                <a:hlinkClick r:id="rId8" action="ppaction://hlinksldjump"/>
              </a:rPr>
              <a:t>כתב תביעה – </a:t>
            </a:r>
            <a:r>
              <a:rPr lang="he-IL" b="1" dirty="0" smtClean="0">
                <a:solidFill>
                  <a:srgbClr val="0000FF"/>
                </a:solidFill>
                <a:hlinkClick r:id="rId8" action="ppaction://hlinksldjump"/>
              </a:rPr>
              <a:t>נפילה במדרגות </a:t>
            </a:r>
            <a:r>
              <a:rPr lang="he-IL" dirty="0" smtClean="0"/>
              <a:t>(טענות התביעה)</a:t>
            </a:r>
          </a:p>
          <a:p>
            <a:pPr>
              <a:lnSpc>
                <a:spcPct val="110000"/>
              </a:lnSpc>
              <a:spcBef>
                <a:spcPts val="0"/>
              </a:spcBef>
            </a:pPr>
            <a:r>
              <a:rPr lang="he-IL" b="1" dirty="0" smtClean="0">
                <a:hlinkClick r:id="rId9" action="ppaction://hlinkpres?slideindex=1&amp;slidetitle="/>
              </a:rPr>
              <a:t>תאונות קטיעת אצבעות - תובנות</a:t>
            </a:r>
            <a:endParaRPr lang="he-IL" b="1" dirty="0" smtClean="0"/>
          </a:p>
          <a:p>
            <a:pPr>
              <a:lnSpc>
                <a:spcPct val="110000"/>
              </a:lnSpc>
              <a:spcBef>
                <a:spcPts val="0"/>
              </a:spcBef>
            </a:pPr>
            <a:r>
              <a:rPr lang="he-IL" b="1" dirty="0" smtClean="0">
                <a:hlinkClick r:id="rId10" action="ppaction://hlinkpres?slideindex=1&amp;slidetitle="/>
              </a:rPr>
              <a:t>הרמת משאות</a:t>
            </a:r>
            <a:endParaRPr lang="he-IL" b="1" dirty="0" smtClean="0"/>
          </a:p>
          <a:p>
            <a:pPr>
              <a:lnSpc>
                <a:spcPct val="110000"/>
              </a:lnSpc>
              <a:spcBef>
                <a:spcPts val="0"/>
              </a:spcBef>
            </a:pPr>
            <a:r>
              <a:rPr lang="he-IL" b="1" dirty="0" smtClean="0">
                <a:hlinkClick r:id="rId11" action="ppaction://hlinkpres?slideindex=1&amp;slidetitle="/>
              </a:rPr>
              <a:t>גידור לבטח</a:t>
            </a:r>
            <a:endParaRPr lang="he-IL" b="1" dirty="0" smtClean="0"/>
          </a:p>
          <a:p>
            <a:endParaRPr lang="he-IL" sz="2400" dirty="0" smtClean="0"/>
          </a:p>
          <a:p>
            <a:endParaRPr lang="he-IL" dirty="0"/>
          </a:p>
        </p:txBody>
      </p:sp>
      <p:sp>
        <p:nvSpPr>
          <p:cNvPr id="4" name="מציין מיקום של כותרת תחתונה 1"/>
          <p:cNvSpPr txBox="1">
            <a:spLocks/>
          </p:cNvSpPr>
          <p:nvPr/>
        </p:nvSpPr>
        <p:spPr>
          <a:xfrm>
            <a:off x="3203848" y="5877272"/>
            <a:ext cx="2895600" cy="590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עו"ד מאיר כהן  0528905768</a:t>
            </a:r>
          </a:p>
          <a:p>
            <a:pPr algn="ctr">
              <a:spcBef>
                <a:spcPct val="0"/>
              </a:spcBef>
              <a:buFontTx/>
              <a:buNone/>
            </a:pPr>
            <a:r>
              <a:rPr lang="en-US" altLang="he-IL" sz="1400" b="1" dirty="0" smtClean="0"/>
              <a:t>meircohen.law@gmail.com</a:t>
            </a:r>
          </a:p>
        </p:txBody>
      </p:sp>
      <p:pic>
        <p:nvPicPr>
          <p:cNvPr id="5" name="תמונה 4"/>
          <p:cNvPicPr/>
          <p:nvPr/>
        </p:nvPicPr>
        <p:blipFill>
          <a:blip r:embed="rId1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169478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01522" y="1334976"/>
            <a:ext cx="7620000" cy="3966232"/>
          </a:xfrm>
        </p:spPr>
        <p:txBody>
          <a:bodyPr>
            <a:normAutofit lnSpcReduction="10000"/>
          </a:bodyPr>
          <a:lstStyle/>
          <a:p>
            <a:pPr algn="just"/>
            <a:r>
              <a:rPr lang="he-IL" sz="2400" dirty="0">
                <a:latin typeface="Guttman Hatzvi" panose="02010401010101010101" pitchFamily="2" charset="-79"/>
                <a:cs typeface="Guttman Hatzvi" panose="02010401010101010101" pitchFamily="2" charset="-79"/>
              </a:rPr>
              <a:t>בתי החולים בביירות הגיעו לתפוסה מלאה.</a:t>
            </a:r>
          </a:p>
          <a:p>
            <a:pPr algn="just"/>
            <a:r>
              <a:rPr lang="he-IL" sz="2400" dirty="0">
                <a:latin typeface="Guttman Hatzvi" panose="02010401010101010101" pitchFamily="2" charset="-79"/>
                <a:cs typeface="Guttman Hatzvi" panose="02010401010101010101" pitchFamily="2" charset="-79"/>
              </a:rPr>
              <a:t>הפיצוץ החריב את הממגורה המרכזית של המדינה, כל החיטה שאוחסנה – 85% ממאגר הדגנים של לבנון, הפכה ללא ראויה לשימוש.</a:t>
            </a:r>
          </a:p>
          <a:p>
            <a:pPr algn="just"/>
            <a:r>
              <a:rPr lang="he-IL" sz="2400" b="1" dirty="0" smtClean="0">
                <a:solidFill>
                  <a:srgbClr val="FF0000"/>
                </a:solidFill>
                <a:latin typeface="Guttman Hatzvi" panose="02010401010101010101" pitchFamily="2" charset="-79"/>
                <a:cs typeface="Guttman Hatzvi" panose="02010401010101010101" pitchFamily="2" charset="-79"/>
              </a:rPr>
              <a:t>במחסן נמצאו  </a:t>
            </a:r>
            <a:r>
              <a:rPr lang="he-IL" sz="2400" b="1" dirty="0">
                <a:solidFill>
                  <a:srgbClr val="FF0000"/>
                </a:solidFill>
                <a:latin typeface="Guttman Hatzvi" panose="02010401010101010101" pitchFamily="2" charset="-79"/>
                <a:cs typeface="Guttman Hatzvi" panose="02010401010101010101" pitchFamily="2" charset="-79"/>
              </a:rPr>
              <a:t>2,750 </a:t>
            </a:r>
            <a:r>
              <a:rPr lang="he-IL" sz="2400" b="1" dirty="0" smtClean="0">
                <a:solidFill>
                  <a:srgbClr val="FF0000"/>
                </a:solidFill>
                <a:latin typeface="Guttman Hatzvi" panose="02010401010101010101" pitchFamily="2" charset="-79"/>
                <a:cs typeface="Guttman Hatzvi" panose="02010401010101010101" pitchFamily="2" charset="-79"/>
              </a:rPr>
              <a:t>טון אמוניום חנקתי. </a:t>
            </a:r>
          </a:p>
          <a:p>
            <a:pPr algn="just"/>
            <a:r>
              <a:rPr lang="he-IL" sz="2400" dirty="0" smtClean="0">
                <a:latin typeface="Guttman Hatzvi" panose="02010401010101010101" pitchFamily="2" charset="-79"/>
                <a:cs typeface="Guttman Hatzvi" panose="02010401010101010101" pitchFamily="2" charset="-79"/>
              </a:rPr>
              <a:t>ניפוץ </a:t>
            </a:r>
            <a:r>
              <a:rPr lang="he-IL" sz="2400" dirty="0">
                <a:latin typeface="Guttman Hatzvi" panose="02010401010101010101" pitchFamily="2" charset="-79"/>
                <a:cs typeface="Guttman Hatzvi" panose="02010401010101010101" pitchFamily="2" charset="-79"/>
              </a:rPr>
              <a:t>חזיתות הזכוכית של מבנים ובתים ברוב שכונות </a:t>
            </a:r>
            <a:r>
              <a:rPr lang="he-IL" sz="2400" dirty="0" smtClean="0">
                <a:latin typeface="Guttman Hatzvi" panose="02010401010101010101" pitchFamily="2" charset="-79"/>
                <a:cs typeface="Guttman Hatzvi" panose="02010401010101010101" pitchFamily="2" charset="-79"/>
              </a:rPr>
              <a:t>ביירות, אלפי </a:t>
            </a:r>
            <a:r>
              <a:rPr lang="he-IL" sz="2400" dirty="0">
                <a:latin typeface="Guttman Hatzvi" panose="02010401010101010101" pitchFamily="2" charset="-79"/>
                <a:cs typeface="Guttman Hatzvi" panose="02010401010101010101" pitchFamily="2" charset="-79"/>
              </a:rPr>
              <a:t>בתים קילומטרים ספורים מאתר הפיצוץ. </a:t>
            </a:r>
            <a:endParaRPr lang="he-IL" sz="2400" dirty="0" smtClean="0">
              <a:latin typeface="Guttman Hatzvi" panose="02010401010101010101" pitchFamily="2" charset="-79"/>
              <a:cs typeface="Guttman Hatzvi" panose="02010401010101010101" pitchFamily="2" charset="-79"/>
            </a:endParaRPr>
          </a:p>
          <a:p>
            <a:pPr algn="just"/>
            <a:r>
              <a:rPr lang="he-IL" sz="2400" dirty="0" smtClean="0">
                <a:latin typeface="Guttman Hatzvi" panose="02010401010101010101" pitchFamily="2" charset="-79"/>
                <a:cs typeface="Guttman Hatzvi" panose="02010401010101010101" pitchFamily="2" charset="-79"/>
              </a:rPr>
              <a:t>הופסקה </a:t>
            </a:r>
            <a:r>
              <a:rPr lang="he-IL" sz="2400" dirty="0">
                <a:latin typeface="Guttman Hatzvi" panose="02010401010101010101" pitchFamily="2" charset="-79"/>
                <a:cs typeface="Guttman Hatzvi" panose="02010401010101010101" pitchFamily="2" charset="-79"/>
              </a:rPr>
              <a:t>אספקת החשמל בכל רחבי ביירות והיא הוכרזה אזור מוכה אסון. </a:t>
            </a:r>
            <a:endParaRPr lang="he-IL" sz="2400" dirty="0" smtClean="0">
              <a:latin typeface="Guttman Hatzvi" panose="02010401010101010101" pitchFamily="2" charset="-79"/>
              <a:cs typeface="Guttman Hatzvi" panose="02010401010101010101" pitchFamily="2" charset="-79"/>
            </a:endParaRPr>
          </a:p>
          <a:p>
            <a:endParaRPr lang="he-IL" dirty="0"/>
          </a:p>
        </p:txBody>
      </p:sp>
      <p:sp>
        <p:nvSpPr>
          <p:cNvPr id="7" name="כותרת 1"/>
          <p:cNvSpPr txBox="1">
            <a:spLocks/>
          </p:cNvSpPr>
          <p:nvPr/>
        </p:nvSpPr>
        <p:spPr>
          <a:xfrm>
            <a:off x="1907704" y="188640"/>
            <a:ext cx="6683896" cy="852512"/>
          </a:xfrm>
          <a:prstGeom prst="rect">
            <a:avLst/>
          </a:prstGeom>
        </p:spPr>
        <p:txBody>
          <a:bodyPr vert="horz" lIns="121899" tIns="60949" rIns="121899" bIns="60949" rtlCol="1" anchor="b">
            <a:normAutofit fontScale="90000" lnSpcReduction="10000"/>
          </a:bodyPr>
          <a:lstStyle>
            <a:lvl1pPr algn="l" defTabSz="914484" rtl="1" eaLnBrk="1" latinLnBrk="0" hangingPunct="1">
              <a:lnSpc>
                <a:spcPct val="85000"/>
              </a:lnSpc>
              <a:spcBef>
                <a:spcPct val="0"/>
              </a:spcBef>
              <a:buNone/>
              <a:tabLst/>
              <a:defRPr lang="he-IL" sz="3301" kern="12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he-IL" sz="3200" b="1" dirty="0" smtClean="0">
                <a:solidFill>
                  <a:srgbClr val="FF0000"/>
                </a:solidFill>
              </a:rPr>
              <a:t>אסון פיצוץ אמוניום חנקתי</a:t>
            </a:r>
          </a:p>
          <a:p>
            <a:pPr algn="ctr"/>
            <a:r>
              <a:rPr lang="he-IL" sz="3200" b="1" dirty="0" smtClean="0">
                <a:solidFill>
                  <a:srgbClr val="FF0000"/>
                </a:solidFill>
              </a:rPr>
              <a:t>נמל ביירות - לבנון</a:t>
            </a:r>
            <a:endParaRPr lang="he-IL" sz="3200" b="1" dirty="0">
              <a:solidFill>
                <a:srgbClr val="FF0000"/>
              </a:solidFill>
            </a:endParaRPr>
          </a:p>
        </p:txBody>
      </p:sp>
      <p:pic>
        <p:nvPicPr>
          <p:cNvPr id="9" name="תמונה 8"/>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10" name="מלבן 9"/>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11"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229040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1052736"/>
            <a:ext cx="8568952" cy="1224136"/>
          </a:xfrm>
        </p:spPr>
        <p:txBody>
          <a:bodyPr>
            <a:normAutofit/>
          </a:bodyPr>
          <a:lstStyle/>
          <a:p>
            <a:pPr marL="0" indent="0" algn="ctr">
              <a:buNone/>
            </a:pPr>
            <a:r>
              <a:rPr lang="he-IL" sz="7200" b="1" dirty="0" smtClean="0">
                <a:solidFill>
                  <a:srgbClr val="0000FF"/>
                </a:solidFill>
                <a:effectLst>
                  <a:outerShdw blurRad="38100" dist="38100" dir="2700000" algn="tl">
                    <a:srgbClr val="000000">
                      <a:alpha val="43137"/>
                    </a:srgbClr>
                  </a:outerShdw>
                </a:effectLst>
              </a:rPr>
              <a:t>אמוניום</a:t>
            </a:r>
            <a:r>
              <a:rPr lang="en-US" sz="7200" b="1" dirty="0" smtClean="0">
                <a:solidFill>
                  <a:srgbClr val="0000FF"/>
                </a:solidFill>
                <a:effectLst>
                  <a:outerShdw blurRad="38100" dist="38100" dir="2700000" algn="tl">
                    <a:srgbClr val="000000">
                      <a:alpha val="43137"/>
                    </a:srgbClr>
                  </a:outerShdw>
                </a:effectLst>
              </a:rPr>
              <a:t> </a:t>
            </a:r>
            <a:r>
              <a:rPr lang="he-IL" sz="7200" b="1" dirty="0" smtClean="0">
                <a:solidFill>
                  <a:srgbClr val="0000FF"/>
                </a:solidFill>
                <a:effectLst>
                  <a:outerShdw blurRad="38100" dist="38100" dir="2700000" algn="tl">
                    <a:srgbClr val="000000">
                      <a:alpha val="43137"/>
                    </a:srgbClr>
                  </a:outerShdw>
                </a:effectLst>
              </a:rPr>
              <a:t>חנקתי</a:t>
            </a:r>
            <a:endParaRPr lang="he-IL" sz="7200" b="1" dirty="0">
              <a:solidFill>
                <a:srgbClr val="0000FF"/>
              </a:solidFill>
              <a:effectLst>
                <a:outerShdw blurRad="38100" dist="38100" dir="2700000" algn="tl">
                  <a:srgbClr val="000000">
                    <a:alpha val="43137"/>
                  </a:srgbClr>
                </a:outerShdw>
              </a:effectLst>
            </a:endParaRPr>
          </a:p>
        </p:txBody>
      </p:sp>
      <p:sp>
        <p:nvSpPr>
          <p:cNvPr id="2" name="TextBox 1"/>
          <p:cNvSpPr txBox="1"/>
          <p:nvPr/>
        </p:nvSpPr>
        <p:spPr>
          <a:xfrm>
            <a:off x="1907704" y="2276872"/>
            <a:ext cx="5040560" cy="1057212"/>
          </a:xfrm>
          <a:prstGeom prst="rect">
            <a:avLst/>
          </a:prstGeom>
          <a:noFill/>
        </p:spPr>
        <p:txBody>
          <a:bodyPr wrap="square" rtlCol="1">
            <a:spAutoFit/>
          </a:bodyPr>
          <a:lstStyle/>
          <a:p>
            <a:pPr algn="ctr">
              <a:lnSpc>
                <a:spcPct val="95000"/>
              </a:lnSpc>
            </a:pPr>
            <a:r>
              <a:rPr lang="he-IL" sz="6600" dirty="0">
                <a:solidFill>
                  <a:srgbClr val="FF0000"/>
                </a:solidFill>
              </a:rPr>
              <a:t> </a:t>
            </a:r>
            <a:r>
              <a:rPr lang="en-US" sz="6600" b="1" dirty="0" smtClean="0">
                <a:solidFill>
                  <a:srgbClr val="FF0000"/>
                </a:solidFill>
              </a:rPr>
              <a:t>NH</a:t>
            </a:r>
            <a:r>
              <a:rPr lang="en-US" sz="6600" b="1" baseline="-25000" dirty="0" smtClean="0">
                <a:solidFill>
                  <a:srgbClr val="FF0000"/>
                </a:solidFill>
              </a:rPr>
              <a:t>4</a:t>
            </a:r>
            <a:r>
              <a:rPr lang="en-US" sz="6600" b="1" dirty="0" smtClean="0">
                <a:solidFill>
                  <a:srgbClr val="FF0000"/>
                </a:solidFill>
              </a:rPr>
              <a:t>NO</a:t>
            </a:r>
            <a:r>
              <a:rPr lang="en-US" sz="6600" b="1" baseline="-25000" dirty="0" smtClean="0">
                <a:solidFill>
                  <a:srgbClr val="FF0000"/>
                </a:solidFill>
              </a:rPr>
              <a:t>3</a:t>
            </a:r>
            <a:endParaRPr lang="he-IL" sz="6600" b="1" dirty="0">
              <a:solidFill>
                <a:srgbClr val="FF0000"/>
              </a:solidFill>
            </a:endParaRPr>
          </a:p>
        </p:txBody>
      </p:sp>
      <p:pic>
        <p:nvPicPr>
          <p:cNvPr id="1026" name="Picture 2" descr="גרגרי אמוניום חנקת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056"/>
            <a:ext cx="3131840" cy="29048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monium-nitrate-2D.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4179" y="3933056"/>
            <a:ext cx="5724128" cy="3153122"/>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p:cNvPicPr/>
          <p:nvPr/>
        </p:nvPicPr>
        <p:blipFill>
          <a:blip r:embed="rId4"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7" name="מלבן 6"/>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8" name="מציין מיקום של כותרת תחתונה 1"/>
          <p:cNvSpPr txBox="1">
            <a:spLocks/>
          </p:cNvSpPr>
          <p:nvPr/>
        </p:nvSpPr>
        <p:spPr>
          <a:xfrm>
            <a:off x="3347864" y="143157"/>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39237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476672"/>
            <a:ext cx="7978924" cy="616496"/>
          </a:xfrm>
        </p:spPr>
        <p:txBody>
          <a:bodyPr>
            <a:normAutofit/>
          </a:bodyPr>
          <a:lstStyle/>
          <a:p>
            <a:pPr algn="r"/>
            <a:r>
              <a:rPr lang="he-IL" sz="3200" b="1" dirty="0">
                <a:solidFill>
                  <a:srgbClr val="FF0000"/>
                </a:solidFill>
              </a:rPr>
              <a:t>אמוניום </a:t>
            </a:r>
            <a:r>
              <a:rPr lang="he-IL" sz="3200" b="1" dirty="0" smtClean="0">
                <a:solidFill>
                  <a:srgbClr val="FF0000"/>
                </a:solidFill>
              </a:rPr>
              <a:t>חנקתי</a:t>
            </a:r>
            <a:r>
              <a:rPr lang="en-US" sz="3200" b="1" dirty="0" smtClean="0">
                <a:solidFill>
                  <a:srgbClr val="FF0000"/>
                </a:solidFill>
              </a:rPr>
              <a:t>    </a:t>
            </a:r>
            <a:r>
              <a:rPr lang="he-IL" sz="3200" dirty="0">
                <a:solidFill>
                  <a:srgbClr val="FF0000"/>
                </a:solidFill>
              </a:rPr>
              <a:t> </a:t>
            </a:r>
            <a:r>
              <a:rPr lang="en-US" sz="3200" b="1" dirty="0" smtClean="0">
                <a:solidFill>
                  <a:srgbClr val="0000FF"/>
                </a:solidFill>
              </a:rPr>
              <a:t>NH</a:t>
            </a:r>
            <a:r>
              <a:rPr lang="en-US" sz="3200" b="1" baseline="-25000" dirty="0" smtClean="0">
                <a:solidFill>
                  <a:srgbClr val="0000FF"/>
                </a:solidFill>
              </a:rPr>
              <a:t>4</a:t>
            </a:r>
            <a:r>
              <a:rPr lang="en-US" sz="3200" b="1" dirty="0" smtClean="0">
                <a:solidFill>
                  <a:srgbClr val="0000FF"/>
                </a:solidFill>
              </a:rPr>
              <a:t>NO</a:t>
            </a:r>
            <a:r>
              <a:rPr lang="en-US" sz="3200" b="1" baseline="-25000" dirty="0" smtClean="0">
                <a:solidFill>
                  <a:srgbClr val="0000FF"/>
                </a:solidFill>
              </a:rPr>
              <a:t>3</a:t>
            </a:r>
            <a:endParaRPr lang="he-IL" sz="3200" b="1" dirty="0">
              <a:solidFill>
                <a:srgbClr val="0000FF"/>
              </a:solidFill>
            </a:endParaRPr>
          </a:p>
        </p:txBody>
      </p:sp>
      <p:sp>
        <p:nvSpPr>
          <p:cNvPr id="5" name="TextBox 4"/>
          <p:cNvSpPr txBox="1"/>
          <p:nvPr/>
        </p:nvSpPr>
        <p:spPr>
          <a:xfrm>
            <a:off x="539552" y="1268760"/>
            <a:ext cx="7978924" cy="4893647"/>
          </a:xfrm>
          <a:prstGeom prst="rect">
            <a:avLst/>
          </a:prstGeom>
          <a:noFill/>
        </p:spPr>
        <p:txBody>
          <a:bodyPr wrap="square" rtlCol="1">
            <a:spAutoFit/>
          </a:bodyPr>
          <a:lstStyle/>
          <a:p>
            <a:pPr algn="just" rtl="1" fontAlgn="base"/>
            <a:r>
              <a:rPr lang="he-IL" b="1" dirty="0">
                <a:solidFill>
                  <a:srgbClr val="FF0000"/>
                </a:solidFill>
                <a:latin typeface="Guttman Hatzvi" panose="02010401010101010101" pitchFamily="2" charset="-79"/>
                <a:cs typeface="Guttman Hatzvi" panose="02010401010101010101" pitchFamily="2" charset="-79"/>
              </a:rPr>
              <a:t>אמוניום חנקתי </a:t>
            </a:r>
            <a:r>
              <a:rPr lang="he-IL" dirty="0">
                <a:latin typeface="Guttman Hatzvi" panose="02010401010101010101" pitchFamily="2" charset="-79"/>
                <a:cs typeface="Guttman Hatzvi" panose="02010401010101010101" pitchFamily="2" charset="-79"/>
              </a:rPr>
              <a:t>מוכר כיום כאחד התוספים השכיחים ביותר לדשנים ברחבי העולם. </a:t>
            </a:r>
            <a:endParaRPr lang="he-IL" dirty="0" smtClean="0">
              <a:latin typeface="Guttman Hatzvi" panose="02010401010101010101" pitchFamily="2" charset="-79"/>
              <a:cs typeface="Guttman Hatzvi" panose="02010401010101010101" pitchFamily="2" charset="-79"/>
            </a:endParaRPr>
          </a:p>
          <a:p>
            <a:pPr algn="just" rtl="1" fontAlgn="base"/>
            <a:endParaRPr lang="he-IL" dirty="0">
              <a:latin typeface="Guttman Hatzvi" panose="02010401010101010101" pitchFamily="2" charset="-79"/>
              <a:cs typeface="Guttman Hatzvi" panose="02010401010101010101" pitchFamily="2" charset="-79"/>
            </a:endParaRPr>
          </a:p>
          <a:p>
            <a:pPr algn="just" rtl="1" fontAlgn="base"/>
            <a:r>
              <a:rPr lang="he-IL" dirty="0" smtClean="0">
                <a:latin typeface="Guttman Hatzvi" panose="02010401010101010101" pitchFamily="2" charset="-79"/>
                <a:cs typeface="Guttman Hatzvi" panose="02010401010101010101" pitchFamily="2" charset="-79"/>
              </a:rPr>
              <a:t>כ-20 </a:t>
            </a:r>
            <a:r>
              <a:rPr lang="he-IL" dirty="0">
                <a:latin typeface="Guttman Hatzvi" panose="02010401010101010101" pitchFamily="2" charset="-79"/>
                <a:cs typeface="Guttman Hatzvi" panose="02010401010101010101" pitchFamily="2" charset="-79"/>
              </a:rPr>
              <a:t>מיליון טונות </a:t>
            </a:r>
            <a:r>
              <a:rPr lang="he-IL" dirty="0" smtClean="0">
                <a:latin typeface="Guttman Hatzvi" panose="02010401010101010101" pitchFamily="2" charset="-79"/>
                <a:cs typeface="Guttman Hatzvi" panose="02010401010101010101" pitchFamily="2" charset="-79"/>
              </a:rPr>
              <a:t>מיוצרים </a:t>
            </a:r>
            <a:r>
              <a:rPr lang="he-IL" dirty="0">
                <a:latin typeface="Guttman Hatzvi" panose="02010401010101010101" pitchFamily="2" charset="-79"/>
                <a:cs typeface="Guttman Hatzvi" panose="02010401010101010101" pitchFamily="2" charset="-79"/>
              </a:rPr>
              <a:t>מדי שנה </a:t>
            </a:r>
            <a:r>
              <a:rPr lang="he-IL" b="1" dirty="0" smtClean="0">
                <a:solidFill>
                  <a:srgbClr val="FF0000"/>
                </a:solidFill>
                <a:latin typeface="Guttman Hatzvi" panose="02010401010101010101" pitchFamily="2" charset="-79"/>
                <a:cs typeface="Guttman Hatzvi" panose="02010401010101010101" pitchFamily="2" charset="-79"/>
              </a:rPr>
              <a:t>להעשרת אדמות</a:t>
            </a:r>
            <a:r>
              <a:rPr lang="he-IL" dirty="0" smtClean="0">
                <a:latin typeface="Guttman Hatzvi" panose="02010401010101010101" pitchFamily="2" charset="-79"/>
                <a:cs typeface="Guttman Hatzvi" panose="02010401010101010101" pitchFamily="2" charset="-79"/>
              </a:rPr>
              <a:t> </a:t>
            </a:r>
            <a:r>
              <a:rPr lang="he-IL"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חקלאיות</a:t>
            </a:r>
            <a:r>
              <a:rPr lang="he-IL" dirty="0">
                <a:latin typeface="Guttman Hatzvi" panose="02010401010101010101" pitchFamily="2" charset="-79"/>
                <a:cs typeface="Guttman Hatzvi" panose="02010401010101010101" pitchFamily="2" charset="-79"/>
              </a:rPr>
              <a:t> </a:t>
            </a:r>
            <a:r>
              <a:rPr lang="he-IL" dirty="0" smtClean="0">
                <a:latin typeface="Guttman Hatzvi" panose="02010401010101010101" pitchFamily="2" charset="-79"/>
                <a:cs typeface="Guttman Hatzvi" panose="02010401010101010101" pitchFamily="2" charset="-79"/>
              </a:rPr>
              <a:t>דלות </a:t>
            </a:r>
            <a:r>
              <a:rPr lang="he-IL" dirty="0">
                <a:latin typeface="Guttman Hatzvi" panose="02010401010101010101" pitchFamily="2" charset="-79"/>
                <a:cs typeface="Guttman Hatzvi" panose="02010401010101010101" pitchFamily="2" charset="-79"/>
              </a:rPr>
              <a:t>בחנקן. </a:t>
            </a:r>
            <a:endParaRPr lang="he-IL" dirty="0" smtClean="0">
              <a:latin typeface="Guttman Hatzvi" panose="02010401010101010101" pitchFamily="2" charset="-79"/>
              <a:cs typeface="Guttman Hatzvi" panose="02010401010101010101" pitchFamily="2" charset="-79"/>
            </a:endParaRPr>
          </a:p>
          <a:p>
            <a:pPr algn="just" rtl="1" fontAlgn="base"/>
            <a:endParaRPr lang="he-IL" dirty="0" smtClean="0">
              <a:latin typeface="Guttman Hatzvi" panose="02010401010101010101" pitchFamily="2" charset="-79"/>
              <a:cs typeface="Guttman Hatzvi" panose="02010401010101010101" pitchFamily="2" charset="-79"/>
            </a:endParaRPr>
          </a:p>
          <a:p>
            <a:pPr algn="just" rtl="1" fontAlgn="base"/>
            <a:r>
              <a:rPr lang="he-IL" dirty="0" smtClean="0">
                <a:latin typeface="Guttman Hatzvi" panose="02010401010101010101" pitchFamily="2" charset="-79"/>
                <a:cs typeface="Guttman Hatzvi" panose="02010401010101010101" pitchFamily="2" charset="-79"/>
              </a:rPr>
              <a:t>מוכר </a:t>
            </a:r>
            <a:r>
              <a:rPr lang="he-IL" dirty="0">
                <a:latin typeface="Guttman Hatzvi" panose="02010401010101010101" pitchFamily="2" charset="-79"/>
                <a:cs typeface="Guttman Hatzvi" panose="02010401010101010101" pitchFamily="2" charset="-79"/>
              </a:rPr>
              <a:t>גם כחומר פעיל </a:t>
            </a:r>
            <a:r>
              <a:rPr lang="he-IL" b="1" dirty="0">
                <a:solidFill>
                  <a:srgbClr val="FF0000"/>
                </a:solidFill>
                <a:latin typeface="Guttman Hatzvi" panose="02010401010101010101" pitchFamily="2" charset="-79"/>
                <a:cs typeface="Guttman Hatzvi" panose="02010401010101010101" pitchFamily="2" charset="-79"/>
              </a:rPr>
              <a:t>במטעני נפץ </a:t>
            </a:r>
            <a:r>
              <a:rPr lang="he-IL" dirty="0">
                <a:latin typeface="Guttman Hatzvi" panose="02010401010101010101" pitchFamily="2" charset="-79"/>
                <a:cs typeface="Guttman Hatzvi" panose="02010401010101010101" pitchFamily="2" charset="-79"/>
              </a:rPr>
              <a:t>שונים בהם נעשה שימוש במכרות, מחצבות ואתרי בנייה. </a:t>
            </a:r>
            <a:endParaRPr lang="he-IL" dirty="0" smtClean="0">
              <a:latin typeface="Guttman Hatzvi" panose="02010401010101010101" pitchFamily="2" charset="-79"/>
              <a:cs typeface="Guttman Hatzvi" panose="02010401010101010101" pitchFamily="2" charset="-79"/>
            </a:endParaRPr>
          </a:p>
          <a:p>
            <a:pPr algn="just" rtl="1" fontAlgn="base"/>
            <a:endParaRPr lang="he-IL" dirty="0" smtClean="0">
              <a:latin typeface="Guttman Hatzvi" panose="02010401010101010101" pitchFamily="2" charset="-79"/>
              <a:cs typeface="Guttman Hatzvi" panose="02010401010101010101" pitchFamily="2" charset="-79"/>
            </a:endParaRPr>
          </a:p>
          <a:p>
            <a:pPr algn="just" rtl="1" fontAlgn="base"/>
            <a:r>
              <a:rPr lang="he-IL" sz="3200" b="1" dirty="0" smtClean="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פיצוץ </a:t>
            </a:r>
            <a:r>
              <a:rPr lang="he-IL" sz="3200"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שנגרם כתוצאה מאמוניום חנקתי </a:t>
            </a:r>
            <a:r>
              <a:rPr lang="he-IL" sz="3200" b="1" dirty="0" smtClean="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קטן </a:t>
            </a:r>
            <a:r>
              <a:rPr lang="he-IL" sz="3200"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ביחס לחומרים כמו </a:t>
            </a:r>
            <a:r>
              <a:rPr lang="en-US" sz="3200" b="1" dirty="0">
                <a:solidFill>
                  <a:srgbClr val="FF0000"/>
                </a:solidFill>
                <a:effectLst>
                  <a:outerShdw blurRad="38100" dist="38100" dir="2700000" algn="tl">
                    <a:srgbClr val="000000">
                      <a:alpha val="43137"/>
                    </a:srgbClr>
                  </a:outerShdw>
                </a:effectLst>
                <a:cs typeface="Guttman Hatzvi" panose="02010401010101010101" pitchFamily="2" charset="-79"/>
              </a:rPr>
              <a:t>RDX </a:t>
            </a:r>
            <a:r>
              <a:rPr lang="he-IL" sz="3200" b="1" dirty="0" smtClean="0">
                <a:solidFill>
                  <a:srgbClr val="FF0000"/>
                </a:solidFill>
                <a:effectLst>
                  <a:outerShdw blurRad="38100" dist="38100" dir="2700000" algn="tl">
                    <a:srgbClr val="000000">
                      <a:alpha val="43137"/>
                    </a:srgbClr>
                  </a:outerShdw>
                </a:effectLst>
                <a:cs typeface="Guttman Hatzvi" panose="02010401010101010101" pitchFamily="2" charset="-79"/>
              </a:rPr>
              <a:t> </a:t>
            </a:r>
            <a:r>
              <a:rPr lang="he-IL" sz="3200" b="1" dirty="0" smtClean="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או</a:t>
            </a:r>
            <a:r>
              <a:rPr lang="he-IL" sz="3200"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a:t>
            </a:r>
            <a:r>
              <a:rPr lang="en-US" sz="3200" b="1" dirty="0" smtClean="0">
                <a:solidFill>
                  <a:srgbClr val="FF0000"/>
                </a:solidFill>
                <a:effectLst>
                  <a:outerShdw blurRad="38100" dist="38100" dir="2700000" algn="tl">
                    <a:srgbClr val="000000">
                      <a:alpha val="43137"/>
                    </a:srgbClr>
                  </a:outerShdw>
                </a:effectLst>
                <a:cs typeface="Guttman Hatzvi" panose="02010401010101010101" pitchFamily="2" charset="-79"/>
              </a:rPr>
              <a:t>C4</a:t>
            </a:r>
            <a:r>
              <a:rPr lang="en-US" sz="3200" b="1" dirty="0">
                <a:solidFill>
                  <a:srgbClr val="FF0000"/>
                </a:solidFill>
                <a:effectLst>
                  <a:outerShdw blurRad="38100" dist="38100" dir="2700000" algn="tl">
                    <a:srgbClr val="000000">
                      <a:alpha val="43137"/>
                    </a:srgbClr>
                  </a:outerShdw>
                </a:effectLst>
                <a:cs typeface="Guttman Hatzvi" panose="02010401010101010101" pitchFamily="2" charset="-79"/>
              </a:rPr>
              <a:t> </a:t>
            </a:r>
            <a:r>
              <a:rPr lang="he-IL" sz="3200" b="1" dirty="0" smtClean="0">
                <a:solidFill>
                  <a:srgbClr val="FF0000"/>
                </a:solidFill>
                <a:effectLst>
                  <a:outerShdw blurRad="38100" dist="38100" dir="2700000" algn="tl">
                    <a:srgbClr val="000000">
                      <a:alpha val="43137"/>
                    </a:srgbClr>
                  </a:outerShdw>
                </a:effectLst>
                <a:cs typeface="Guttman Hatzvi" panose="02010401010101010101" pitchFamily="2" charset="-79"/>
              </a:rPr>
              <a:t> </a:t>
            </a:r>
            <a:r>
              <a:rPr lang="he-IL" sz="3200" b="1" dirty="0" smtClean="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אבל </a:t>
            </a:r>
            <a:r>
              <a:rPr lang="he-IL" sz="3200"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החומר הפעיל זול יותר </a:t>
            </a:r>
            <a:r>
              <a:rPr lang="he-IL" sz="3200" b="1" dirty="0" smtClean="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להפקה.</a:t>
            </a:r>
            <a:endParaRPr lang="he-IL" dirty="0"/>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7"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277145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p:cNvSpPr txBox="1">
            <a:spLocks/>
          </p:cNvSpPr>
          <p:nvPr/>
        </p:nvSpPr>
        <p:spPr>
          <a:xfrm>
            <a:off x="1970631" y="217043"/>
            <a:ext cx="6683896" cy="564480"/>
          </a:xfrm>
          <a:prstGeom prst="rect">
            <a:avLst/>
          </a:prstGeom>
        </p:spPr>
        <p:txBody>
          <a:bodyPr vert="horz" lIns="121899" tIns="60949" rIns="121899" bIns="60949" rtlCol="1" anchor="b">
            <a:normAutofit fontScale="97500"/>
          </a:bodyPr>
          <a:lstStyle>
            <a:lvl1pPr algn="l" defTabSz="914484" rtl="1" eaLnBrk="1" latinLnBrk="0" hangingPunct="1">
              <a:lnSpc>
                <a:spcPct val="85000"/>
              </a:lnSpc>
              <a:spcBef>
                <a:spcPct val="0"/>
              </a:spcBef>
              <a:buNone/>
              <a:tabLst/>
              <a:defRPr lang="he-IL" sz="3301" kern="12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r"/>
            <a:r>
              <a:rPr lang="he-IL" sz="3200" b="1" dirty="0" smtClean="0">
                <a:solidFill>
                  <a:srgbClr val="0000FF"/>
                </a:solidFill>
              </a:rPr>
              <a:t>אמוניום חנקתי</a:t>
            </a:r>
            <a:r>
              <a:rPr lang="en-US" sz="3200" b="1" dirty="0" smtClean="0">
                <a:solidFill>
                  <a:srgbClr val="0000FF"/>
                </a:solidFill>
              </a:rPr>
              <a:t>    </a:t>
            </a:r>
            <a:r>
              <a:rPr lang="he-IL" sz="3200" dirty="0">
                <a:solidFill>
                  <a:srgbClr val="FF0000"/>
                </a:solidFill>
              </a:rPr>
              <a:t> </a:t>
            </a:r>
            <a:r>
              <a:rPr lang="en-US" sz="3200" b="1" dirty="0" smtClean="0">
                <a:solidFill>
                  <a:srgbClr val="FF0000"/>
                </a:solidFill>
              </a:rPr>
              <a:t>NH</a:t>
            </a:r>
            <a:r>
              <a:rPr lang="en-US" sz="3200" b="1" baseline="-25000" dirty="0" smtClean="0">
                <a:solidFill>
                  <a:srgbClr val="FF0000"/>
                </a:solidFill>
              </a:rPr>
              <a:t>4</a:t>
            </a:r>
            <a:r>
              <a:rPr lang="en-US" sz="3200" b="1" dirty="0" smtClean="0">
                <a:solidFill>
                  <a:srgbClr val="FF0000"/>
                </a:solidFill>
              </a:rPr>
              <a:t>NO</a:t>
            </a:r>
            <a:r>
              <a:rPr lang="en-US" sz="3200" b="1" baseline="-25000" dirty="0" smtClean="0">
                <a:solidFill>
                  <a:srgbClr val="FF0000"/>
                </a:solidFill>
              </a:rPr>
              <a:t>3</a:t>
            </a:r>
            <a:endParaRPr lang="he-IL" sz="3200" b="1" dirty="0">
              <a:solidFill>
                <a:srgbClr val="FF0000"/>
              </a:solidFill>
            </a:endParaRPr>
          </a:p>
        </p:txBody>
      </p:sp>
      <p:sp>
        <p:nvSpPr>
          <p:cNvPr id="2" name="Rectangle 2"/>
          <p:cNvSpPr>
            <a:spLocks noChangeArrowheads="1"/>
          </p:cNvSpPr>
          <p:nvPr/>
        </p:nvSpPr>
        <p:spPr bwMode="auto">
          <a:xfrm>
            <a:off x="323528" y="1173635"/>
            <a:ext cx="8458832"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algn="r" defTabSz="914400" rtl="1" eaLnBrk="0" fontAlgn="base" latinLnBrk="0" hangingPunct="0">
              <a:lnSpc>
                <a:spcPct val="100000"/>
              </a:lnSpc>
              <a:spcBef>
                <a:spcPct val="0"/>
              </a:spcBef>
              <a:spcAft>
                <a:spcPct val="0"/>
              </a:spcAft>
              <a:buClrTx/>
              <a:buSzTx/>
              <a:tabLst/>
            </a:pPr>
            <a:r>
              <a:rPr kumimoji="0" lang="he-IL" altLang="he-IL" b="1" i="0" u="none" strike="noStrike" cap="none" normalizeH="0" baseline="0" dirty="0" smtClean="0">
                <a:ln>
                  <a:noFill/>
                </a:ln>
                <a:solidFill>
                  <a:srgbClr val="0000FF"/>
                </a:solidFill>
                <a:effectLst/>
                <a:latin typeface="Guttman Hatzvi" panose="02010401010101010101" pitchFamily="2" charset="-79"/>
                <a:cs typeface="Guttman Hatzvi" panose="02010401010101010101" pitchFamily="2" charset="-79"/>
              </a:rPr>
              <a:t>אמוניום חנקתי </a:t>
            </a:r>
            <a:r>
              <a:rPr kumimoji="0" lang="he-IL" altLang="he-IL"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t>נוצר בתגובת </a:t>
            </a:r>
            <a:r>
              <a:rPr kumimoji="0" lang="he-IL" altLang="he-IL" b="1"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t>סתירה</a:t>
            </a:r>
            <a:r>
              <a:rPr kumimoji="0" lang="he-IL" altLang="he-IL"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t>  בין </a:t>
            </a:r>
            <a:r>
              <a:rPr kumimoji="0" lang="he-IL" altLang="he-IL" b="1" i="0" u="none" strike="noStrike" cap="none" normalizeH="0" baseline="0" dirty="0" smtClean="0">
                <a:ln>
                  <a:noFill/>
                </a:ln>
                <a:solidFill>
                  <a:srgbClr val="FF0000"/>
                </a:solidFill>
                <a:effectLst/>
                <a:latin typeface="Guttman Hatzvi" panose="02010401010101010101" pitchFamily="2" charset="-79"/>
                <a:cs typeface="Guttman Hatzvi" panose="02010401010101010101" pitchFamily="2" charset="-79"/>
              </a:rPr>
              <a:t>הבסיס</a:t>
            </a:r>
            <a:r>
              <a:rPr kumimoji="0" lang="he-IL" altLang="he-IL"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t> אמוניה </a:t>
            </a:r>
          </a:p>
          <a:p>
            <a:pPr marR="0" lvl="0" algn="r" defTabSz="914400" rtl="1" eaLnBrk="0" fontAlgn="base" latinLnBrk="0" hangingPunct="0">
              <a:lnSpc>
                <a:spcPct val="100000"/>
              </a:lnSpc>
              <a:spcBef>
                <a:spcPct val="0"/>
              </a:spcBef>
              <a:spcAft>
                <a:spcPct val="0"/>
              </a:spcAft>
              <a:buClrTx/>
              <a:buSzTx/>
              <a:tabLst/>
            </a:pPr>
            <a:r>
              <a:rPr kumimoji="0" lang="he-IL" altLang="he-IL"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t>במצב גזי לבין </a:t>
            </a:r>
            <a:r>
              <a:rPr kumimoji="0" lang="he-IL" altLang="he-IL" i="0" u="none" strike="noStrike" cap="none" normalizeH="0" baseline="0" dirty="0" smtClean="0">
                <a:ln>
                  <a:noFill/>
                </a:ln>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חומצה חנקתית </a:t>
            </a:r>
            <a:r>
              <a:rPr kumimoji="0" lang="he-IL" altLang="he-IL"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t>מרוכזת.</a:t>
            </a:r>
          </a:p>
          <a:p>
            <a:pPr marR="0" lvl="0" algn="r" defTabSz="914400" rtl="1" eaLnBrk="0" fontAlgn="base" latinLnBrk="0" hangingPunct="0">
              <a:lnSpc>
                <a:spcPct val="100000"/>
              </a:lnSpc>
              <a:spcBef>
                <a:spcPct val="0"/>
              </a:spcBef>
              <a:spcAft>
                <a:spcPct val="0"/>
              </a:spcAft>
              <a:buClrTx/>
              <a:buSzTx/>
              <a:tabLst/>
            </a:pPr>
            <a:r>
              <a:rPr kumimoji="0" lang="he-IL" altLang="he-IL" sz="1000"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t/>
            </a:r>
            <a:br>
              <a:rPr kumimoji="0" lang="he-IL" altLang="he-IL" sz="1000"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br>
            <a:r>
              <a:rPr lang="he-IL" altLang="he-IL" dirty="0" smtClean="0">
                <a:latin typeface="Guttman Hatzvi" panose="02010401010101010101" pitchFamily="2" charset="-79"/>
                <a:cs typeface="Guttman Hatzvi" panose="02010401010101010101" pitchFamily="2" charset="-79"/>
              </a:rPr>
              <a:t>בהכנה תעשייתית ההליך הוא </a:t>
            </a:r>
            <a:r>
              <a:rPr lang="he-IL" altLang="he-IL" dirty="0" err="1" smtClean="0">
                <a:latin typeface="Guttman Hatzvi" panose="02010401010101010101" pitchFamily="2" charset="-79"/>
                <a:cs typeface="Guttman Hatzvi" panose="02010401010101010101" pitchFamily="2" charset="-79"/>
              </a:rPr>
              <a:t>אקסו</a:t>
            </a:r>
            <a:r>
              <a:rPr lang="he-IL" altLang="he-IL" b="1" dirty="0" err="1" smtClean="0">
                <a:solidFill>
                  <a:srgbClr val="FF0000"/>
                </a:solidFill>
                <a:latin typeface="Guttman Hatzvi" panose="02010401010101010101" pitchFamily="2" charset="-79"/>
                <a:cs typeface="Guttman Hatzvi" panose="02010401010101010101" pitchFamily="2" charset="-79"/>
              </a:rPr>
              <a:t>תרמי</a:t>
            </a:r>
            <a:r>
              <a:rPr kumimoji="0" lang="he-IL" altLang="he-IL"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t> (משחרר חום רב).</a:t>
            </a:r>
            <a:endParaRPr kumimoji="0" lang="he-IL" altLang="he-IL" b="0" i="0" u="none" strike="noStrike" cap="none" normalizeH="0" baseline="0" dirty="0" smtClean="0">
              <a:ln>
                <a:noFill/>
              </a:ln>
              <a:solidFill>
                <a:schemeClr val="tx1"/>
              </a:solidFill>
              <a:effectLst/>
              <a:latin typeface="Guttman Hatzvi" panose="02010401010101010101" pitchFamily="2" charset="-79"/>
              <a:cs typeface="Guttman Hatzvi"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he-IL" altLang="he-IL" sz="1000"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b="1" i="0" u="none" strike="noStrike" cap="none" normalizeH="0" baseline="0" dirty="0" smtClean="0">
                <a:ln>
                  <a:noFill/>
                </a:ln>
                <a:solidFill>
                  <a:srgbClr val="0033CC"/>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חומרי הגלם: </a:t>
            </a:r>
          </a:p>
          <a:p>
            <a:pPr lvl="0" algn="r" defTabSz="914400" rtl="1"/>
            <a:r>
              <a:rPr kumimoji="0" lang="he-IL" altLang="he-IL" b="1" i="0" u="none" strike="noStrike" cap="none" normalizeH="0" baseline="0" dirty="0" err="1" smtClean="0">
                <a:ln>
                  <a:noFill/>
                </a:ln>
                <a:solidFill>
                  <a:srgbClr val="FF0000"/>
                </a:solidFill>
                <a:effectLst/>
                <a:latin typeface="Guttman Hatzvi" panose="02010401010101010101" pitchFamily="2" charset="-79"/>
                <a:cs typeface="Guttman Hatzvi" panose="02010401010101010101" pitchFamily="2" charset="-79"/>
              </a:rPr>
              <a:t>האמוניה</a:t>
            </a:r>
            <a:r>
              <a:rPr kumimoji="0" lang="he-IL" altLang="he-IL" b="0" i="0" u="none" strike="noStrike" cap="none" normalizeH="0" baseline="0" dirty="0" smtClean="0">
                <a:ln>
                  <a:noFill/>
                </a:ln>
                <a:solidFill>
                  <a:srgbClr val="FF0000"/>
                </a:solidFill>
                <a:effectLst/>
                <a:latin typeface="Guttman Hatzvi" panose="02010401010101010101" pitchFamily="2" charset="-79"/>
                <a:cs typeface="Guttman Hatzvi" panose="02010401010101010101" pitchFamily="2" charset="-79"/>
              </a:rPr>
              <a:t> </a:t>
            </a:r>
            <a:r>
              <a:rPr kumimoji="0" lang="he-IL" altLang="he-IL"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t>מיוצרת מחנקן ומימן </a:t>
            </a:r>
            <a:r>
              <a:rPr kumimoji="0" lang="he-IL" altLang="he-IL" b="1" i="0" u="none" strike="noStrike" cap="none" normalizeH="0" baseline="0" dirty="0" smtClean="0">
                <a:ln>
                  <a:noFill/>
                </a:ln>
                <a:solidFill>
                  <a:srgbClr val="0000FF"/>
                </a:solidFill>
                <a:effectLst/>
                <a:latin typeface="Guttman Hatzvi" panose="02010401010101010101" pitchFamily="2" charset="-79"/>
                <a:cs typeface="Guttman Hatzvi" panose="02010401010101010101" pitchFamily="2" charset="-79"/>
              </a:rPr>
              <a:t>בתהליך </a:t>
            </a:r>
            <a:r>
              <a:rPr lang="he-IL" b="1" dirty="0" smtClean="0">
                <a:solidFill>
                  <a:srgbClr val="0000FF"/>
                </a:solidFill>
              </a:rPr>
              <a:t>הבר-בוש</a:t>
            </a:r>
            <a:r>
              <a:rPr lang="he-IL" dirty="0"/>
              <a:t> </a:t>
            </a:r>
            <a:endParaRPr lang="he-IL" dirty="0" smtClean="0"/>
          </a:p>
          <a:p>
            <a:pPr lvl="0" algn="r" defTabSz="914400" rtl="1"/>
            <a:r>
              <a:rPr lang="he-IL" sz="2000" b="1" dirty="0" smtClean="0"/>
              <a:t>(קיבוע </a:t>
            </a:r>
            <a:r>
              <a:rPr lang="he-IL" sz="2000" b="1" dirty="0" smtClean="0">
                <a:solidFill>
                  <a:srgbClr val="008000"/>
                </a:solidFill>
              </a:rPr>
              <a:t>גז חנקן </a:t>
            </a:r>
            <a:r>
              <a:rPr lang="he-IL" sz="2000" b="1" dirty="0" smtClean="0"/>
              <a:t>עם </a:t>
            </a:r>
            <a:r>
              <a:rPr lang="he-IL" sz="2000" b="1" dirty="0" smtClean="0">
                <a:solidFill>
                  <a:srgbClr val="008000"/>
                </a:solidFill>
              </a:rPr>
              <a:t>גז מימן </a:t>
            </a:r>
            <a:r>
              <a:rPr lang="he-IL" sz="2000" b="1" dirty="0" smtClean="0"/>
              <a:t>באמצעות זרז </a:t>
            </a:r>
            <a:r>
              <a:rPr lang="he-IL" sz="2000" b="1" dirty="0"/>
              <a:t>מבוסס תחמוצת </a:t>
            </a:r>
            <a:r>
              <a:rPr lang="he-IL" sz="2000" b="1" dirty="0" smtClean="0"/>
              <a:t>ברזל).</a:t>
            </a:r>
            <a:endParaRPr kumimoji="0" lang="he-IL" altLang="he-IL" sz="2000" b="1"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endParaRPr>
          </a:p>
          <a:p>
            <a:pPr lvl="0" algn="r" defTabSz="914400" rtl="1"/>
            <a:endParaRPr kumimoji="0" lang="he-IL" altLang="he-IL" b="1" i="0" u="none" strike="noStrike" cap="none" normalizeH="0" baseline="0" dirty="0" smtClean="0">
              <a:ln>
                <a:noFill/>
              </a:ln>
              <a:solidFill>
                <a:srgbClr val="FF0000"/>
              </a:solidFill>
              <a:effectLst/>
              <a:latin typeface="Guttman Hatzvi" panose="02010401010101010101" pitchFamily="2" charset="-79"/>
              <a:cs typeface="Guttman Hatzvi" panose="02010401010101010101" pitchFamily="2" charset="-79"/>
            </a:endParaRPr>
          </a:p>
          <a:p>
            <a:pPr lvl="0" algn="r" defTabSz="914400" rtl="1"/>
            <a:r>
              <a:rPr kumimoji="0" lang="he-IL" altLang="he-IL" b="1" i="0" u="none" strike="noStrike" cap="none" normalizeH="0" baseline="0" dirty="0" smtClean="0">
                <a:ln>
                  <a:noFill/>
                </a:ln>
                <a:solidFill>
                  <a:srgbClr val="FF0000"/>
                </a:solidFill>
                <a:effectLst/>
                <a:latin typeface="Guttman Hatzvi" panose="02010401010101010101" pitchFamily="2" charset="-79"/>
                <a:cs typeface="Guttman Hatzvi" panose="02010401010101010101" pitchFamily="2" charset="-79"/>
              </a:rPr>
              <a:t>החומצה החנקתית </a:t>
            </a:r>
            <a:r>
              <a:rPr kumimoji="0" lang="he-IL" altLang="he-IL"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t>מיוצרת מחמצון של אמוניה </a:t>
            </a:r>
            <a:r>
              <a:rPr kumimoji="0" lang="he-IL" altLang="he-IL" b="1" i="0" u="none" strike="noStrike" cap="none" normalizeH="0" baseline="0" dirty="0" smtClean="0">
                <a:ln>
                  <a:noFill/>
                </a:ln>
                <a:solidFill>
                  <a:srgbClr val="0000FF"/>
                </a:solidFill>
                <a:effectLst/>
                <a:latin typeface="Guttman Hatzvi" panose="02010401010101010101" pitchFamily="2" charset="-79"/>
                <a:cs typeface="Guttman Hatzvi" panose="02010401010101010101" pitchFamily="2" charset="-79"/>
              </a:rPr>
              <a:t>בתהליך </a:t>
            </a:r>
            <a:r>
              <a:rPr kumimoji="0" lang="he-IL" altLang="he-IL" b="1" i="0" u="none" strike="noStrike" cap="none" normalizeH="0" baseline="0" dirty="0" err="1" smtClean="0">
                <a:ln>
                  <a:noFill/>
                </a:ln>
                <a:solidFill>
                  <a:srgbClr val="0000FF"/>
                </a:solidFill>
                <a:effectLst/>
                <a:latin typeface="Guttman Hatzvi" panose="02010401010101010101" pitchFamily="2" charset="-79"/>
                <a:cs typeface="Guttman Hatzvi" panose="02010401010101010101" pitchFamily="2" charset="-79"/>
              </a:rPr>
              <a:t>אוסטוולד</a:t>
            </a:r>
            <a:r>
              <a:rPr kumimoji="0" lang="he-IL" altLang="he-IL" b="1" i="0" u="none" strike="noStrike" cap="none" normalizeH="0" baseline="0" dirty="0" smtClean="0">
                <a:ln>
                  <a:noFill/>
                </a:ln>
                <a:solidFill>
                  <a:srgbClr val="0000FF"/>
                </a:solidFill>
                <a:effectLst/>
                <a:latin typeface="Guttman Hatzvi" panose="02010401010101010101" pitchFamily="2" charset="-79"/>
                <a:cs typeface="Guttman Hatzvi" panose="02010401010101010101" pitchFamily="2" charset="-79"/>
              </a:rPr>
              <a:t>.</a:t>
            </a:r>
            <a:r>
              <a:rPr kumimoji="0" lang="he-IL" altLang="he-IL" b="1"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t> </a:t>
            </a:r>
            <a:r>
              <a:rPr kumimoji="0" lang="he-IL" altLang="he-IL" sz="1800"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t>(</a:t>
            </a:r>
            <a:r>
              <a:rPr kumimoji="0" lang="he-IL" altLang="he-IL" sz="1800" b="1" i="0" u="none" strike="noStrike" cap="none" normalizeH="0" baseline="0" dirty="0" smtClean="0">
                <a:ln>
                  <a:noFill/>
                </a:ln>
                <a:solidFill>
                  <a:srgbClr val="202122"/>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א</a:t>
            </a:r>
            <a:r>
              <a:rPr lang="he-IL" sz="1800" b="1" dirty="0" smtClean="0">
                <a:effectLst>
                  <a:outerShdw blurRad="38100" dist="38100" dir="2700000" algn="tl">
                    <a:srgbClr val="000000">
                      <a:alpha val="43137"/>
                    </a:srgbClr>
                  </a:outerShdw>
                </a:effectLst>
              </a:rPr>
              <a:t>ויר=חמצן + מים) + אמוניה </a:t>
            </a:r>
            <a:r>
              <a:rPr lang="he-IL" sz="1800" b="1" dirty="0" smtClean="0"/>
              <a:t>המתקבלת מתהליך הבר – בוש).</a:t>
            </a:r>
            <a:endParaRPr kumimoji="0" lang="he-IL" altLang="he-IL" sz="1800" b="1"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pPr>
            <a:endParaRPr lang="he-IL" altLang="he-IL" sz="1000" dirty="0">
              <a:solidFill>
                <a:srgbClr val="202122"/>
              </a:solidFill>
              <a:latin typeface="Guttman Hatzvi" panose="02010401010101010101" pitchFamily="2" charset="-79"/>
              <a:cs typeface="Guttman Hatzvi"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t>התוצרים מועברים למגדלי ייבוש בהתזה או לתופי ייבוש.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he-IL" altLang="he-IL" sz="1000"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000"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t>בתהליך זה נוצרים כדורים של </a:t>
            </a:r>
            <a:r>
              <a:rPr kumimoji="0" lang="he-IL" altLang="he-IL" sz="2000" b="1" i="0" u="none" strike="noStrike" cap="none" normalizeH="0" baseline="0" dirty="0" smtClean="0">
                <a:ln>
                  <a:noFill/>
                </a:ln>
                <a:solidFill>
                  <a:srgbClr val="0000FF"/>
                </a:solidFill>
                <a:effectLst/>
                <a:latin typeface="Guttman Hatzvi" panose="02010401010101010101" pitchFamily="2" charset="-79"/>
                <a:cs typeface="Guttman Hatzvi" panose="02010401010101010101" pitchFamily="2" charset="-79"/>
              </a:rPr>
              <a:t>אמוניום חנקתי </a:t>
            </a:r>
            <a:r>
              <a:rPr kumimoji="0" lang="he-IL" altLang="he-IL" sz="2000" b="0" i="0" u="none" strike="noStrike" cap="none" normalizeH="0" baseline="0" dirty="0" smtClean="0">
                <a:ln>
                  <a:noFill/>
                </a:ln>
                <a:solidFill>
                  <a:srgbClr val="202122"/>
                </a:solidFill>
                <a:effectLst/>
                <a:latin typeface="Guttman Hatzvi" panose="02010401010101010101" pitchFamily="2" charset="-79"/>
                <a:cs typeface="Guttman Hatzvi" panose="02010401010101010101" pitchFamily="2" charset="-79"/>
              </a:rPr>
              <a:t>הנמכרים בשווקים.</a:t>
            </a:r>
          </a:p>
        </p:txBody>
      </p:sp>
      <p:sp>
        <p:nvSpPr>
          <p:cNvPr id="4" name="AutoShape 3" descr="{\displaystyle NH_{3(g)}+HNO_{3(aq)}\rightarrow NH_{4}NO_{3(aq)}}"/>
          <p:cNvSpPr>
            <a:spLocks noChangeAspect="1" noChangeArrowheads="1"/>
          </p:cNvSpPr>
          <p:nvPr/>
        </p:nvSpPr>
        <p:spPr bwMode="auto">
          <a:xfrm>
            <a:off x="127000" y="7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0" name="AutoShape 5" descr="{\displaystyle NH_{3(g)}+HNO_{3(aq)}\rightarrow NH_{4}NO_{3(aq)}}"/>
          <p:cNvSpPr>
            <a:spLocks noChangeAspect="1" noChangeArrowheads="1"/>
          </p:cNvSpPr>
          <p:nvPr/>
        </p:nvSpPr>
        <p:spPr bwMode="auto">
          <a:xfrm>
            <a:off x="127000"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9" name="תמונה 8"/>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11" name="מלבן 10"/>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12"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150172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476672"/>
            <a:ext cx="7620000" cy="688504"/>
          </a:xfrm>
        </p:spPr>
        <p:txBody>
          <a:bodyPr/>
          <a:lstStyle/>
          <a:p>
            <a:pPr algn="ctr"/>
            <a:r>
              <a:rPr lang="he-IL" b="1" dirty="0" smtClean="0">
                <a:solidFill>
                  <a:srgbClr val="0000FF"/>
                </a:solidFill>
                <a:effectLst>
                  <a:outerShdw blurRad="38100" dist="38100" dir="2700000" algn="tl">
                    <a:srgbClr val="000000">
                      <a:alpha val="43137"/>
                    </a:srgbClr>
                  </a:outerShdw>
                </a:effectLst>
              </a:rPr>
              <a:t>ההיבט הכימי</a:t>
            </a:r>
            <a:endParaRPr lang="he-IL" b="1" dirty="0">
              <a:solidFill>
                <a:srgbClr val="0000FF"/>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543744" y="1628800"/>
            <a:ext cx="8208912" cy="3744416"/>
          </a:xfrm>
        </p:spPr>
        <p:txBody>
          <a:bodyPr>
            <a:normAutofit/>
          </a:bodyPr>
          <a:lstStyle/>
          <a:p>
            <a:pPr algn="just"/>
            <a:r>
              <a:rPr lang="he-IL" sz="2800" dirty="0" smtClean="0">
                <a:latin typeface="Guttman Hatzvi" panose="02010401010101010101" pitchFamily="2" charset="-79"/>
                <a:cs typeface="Guttman Hatzvi" panose="02010401010101010101" pitchFamily="2" charset="-79"/>
              </a:rPr>
              <a:t>בחימום אמוניום </a:t>
            </a:r>
            <a:r>
              <a:rPr lang="he-IL" sz="2800" dirty="0">
                <a:latin typeface="Guttman Hatzvi" panose="02010401010101010101" pitchFamily="2" charset="-79"/>
                <a:cs typeface="Guttman Hatzvi" panose="02010401010101010101" pitchFamily="2" charset="-79"/>
              </a:rPr>
              <a:t>חנקתי </a:t>
            </a:r>
            <a:r>
              <a:rPr lang="he-IL" sz="2800" dirty="0" smtClean="0">
                <a:latin typeface="Guttman Hatzvi" panose="02010401010101010101" pitchFamily="2" charset="-79"/>
                <a:cs typeface="Guttman Hatzvi" panose="02010401010101010101" pitchFamily="2" charset="-79"/>
              </a:rPr>
              <a:t>יגרום להתפרקות למספר סוגי גזים</a:t>
            </a:r>
            <a:r>
              <a:rPr lang="he-IL" sz="2800" dirty="0">
                <a:latin typeface="Guttman Hatzvi" panose="02010401010101010101" pitchFamily="2" charset="-79"/>
                <a:cs typeface="Guttman Hatzvi" panose="02010401010101010101" pitchFamily="2" charset="-79"/>
              </a:rPr>
              <a:t>, </a:t>
            </a:r>
            <a:r>
              <a:rPr lang="he-IL" sz="2800" dirty="0" smtClean="0">
                <a:latin typeface="Guttman Hatzvi" panose="02010401010101010101" pitchFamily="2" charset="-79"/>
                <a:cs typeface="Guttman Hatzvi" panose="02010401010101010101" pitchFamily="2" charset="-79"/>
              </a:rPr>
              <a:t>ביניהם חמצן. </a:t>
            </a:r>
          </a:p>
          <a:p>
            <a:pPr marL="0" indent="0" algn="just">
              <a:buNone/>
            </a:pPr>
            <a:endParaRPr lang="he-IL" sz="1000" dirty="0" smtClean="0">
              <a:latin typeface="Guttman Hatzvi" panose="02010401010101010101" pitchFamily="2" charset="-79"/>
              <a:cs typeface="Guttman Hatzvi" panose="02010401010101010101" pitchFamily="2" charset="-79"/>
            </a:endParaRPr>
          </a:p>
          <a:p>
            <a:pPr algn="just"/>
            <a:r>
              <a:rPr lang="he-IL" sz="2800" dirty="0" smtClean="0">
                <a:latin typeface="Guttman Hatzvi" panose="02010401010101010101" pitchFamily="2" charset="-79"/>
                <a:cs typeface="Guttman Hatzvi" panose="02010401010101010101" pitchFamily="2" charset="-79"/>
              </a:rPr>
              <a:t>החומר </a:t>
            </a:r>
            <a:r>
              <a:rPr lang="he-IL" sz="2800" dirty="0">
                <a:latin typeface="Guttman Hatzvi" panose="02010401010101010101" pitchFamily="2" charset="-79"/>
                <a:cs typeface="Guttman Hatzvi" panose="02010401010101010101" pitchFamily="2" charset="-79"/>
              </a:rPr>
              <a:t>הטהור מתפרק בתנאים רגילים רק מעל 200° </a:t>
            </a:r>
            <a:r>
              <a:rPr lang="he-IL" sz="2800" dirty="0" smtClean="0">
                <a:latin typeface="Guttman Hatzvi" panose="02010401010101010101" pitchFamily="2" charset="-79"/>
                <a:cs typeface="Guttman Hatzvi" panose="02010401010101010101" pitchFamily="2" charset="-79"/>
              </a:rPr>
              <a:t>צלזיוס. </a:t>
            </a:r>
          </a:p>
          <a:p>
            <a:pPr marL="0" indent="0" algn="just">
              <a:buNone/>
            </a:pPr>
            <a:endParaRPr lang="he-IL" sz="1000" dirty="0" smtClean="0">
              <a:latin typeface="Guttman Hatzvi" panose="02010401010101010101" pitchFamily="2" charset="-79"/>
              <a:cs typeface="Guttman Hatzvi" panose="02010401010101010101" pitchFamily="2" charset="-79"/>
            </a:endParaRPr>
          </a:p>
          <a:p>
            <a:pPr algn="just"/>
            <a:r>
              <a:rPr lang="he-IL" sz="2800" dirty="0" smtClean="0">
                <a:latin typeface="Guttman Hatzvi" panose="02010401010101010101" pitchFamily="2" charset="-79"/>
                <a:cs typeface="Guttman Hatzvi" panose="02010401010101010101" pitchFamily="2" charset="-79"/>
              </a:rPr>
              <a:t>כאשר יש בחומר מזהמים – ההתפרקות תהיה גם בטמפרטורה נמוכה יותר.</a:t>
            </a:r>
          </a:p>
          <a:p>
            <a:pPr algn="just"/>
            <a:endParaRPr lang="he-IL" sz="2800" dirty="0" smtClean="0">
              <a:latin typeface="Guttman Hatzvi" panose="02010401010101010101" pitchFamily="2" charset="-79"/>
              <a:cs typeface="Guttman Hatzvi" panose="02010401010101010101" pitchFamily="2" charset="-79"/>
            </a:endParaRPr>
          </a:p>
          <a:p>
            <a:endParaRPr lang="he-IL" dirty="0"/>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5" name="מלבן 4"/>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6"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358149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260648"/>
            <a:ext cx="7620000" cy="688504"/>
          </a:xfrm>
        </p:spPr>
        <p:txBody>
          <a:bodyPr/>
          <a:lstStyle/>
          <a:p>
            <a:pPr algn="ctr"/>
            <a:r>
              <a:rPr lang="he-IL" b="1" dirty="0" smtClean="0">
                <a:solidFill>
                  <a:srgbClr val="0000FF"/>
                </a:solidFill>
                <a:effectLst>
                  <a:outerShdw blurRad="38100" dist="38100" dir="2700000" algn="tl">
                    <a:srgbClr val="000000">
                      <a:alpha val="43137"/>
                    </a:srgbClr>
                  </a:outerShdw>
                </a:effectLst>
              </a:rPr>
              <a:t>ההיבט הכימי</a:t>
            </a:r>
            <a:endParaRPr lang="he-IL" b="1" dirty="0">
              <a:solidFill>
                <a:srgbClr val="0000FF"/>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467544" y="1196752"/>
            <a:ext cx="8208912" cy="4903440"/>
          </a:xfrm>
        </p:spPr>
        <p:txBody>
          <a:bodyPr>
            <a:normAutofit/>
          </a:bodyPr>
          <a:lstStyle/>
          <a:p>
            <a:pPr algn="just"/>
            <a:r>
              <a:rPr lang="he-IL" sz="2800" dirty="0" smtClean="0">
                <a:latin typeface="Guttman Hatzvi" panose="02010401010101010101" pitchFamily="2" charset="-79"/>
                <a:cs typeface="Guttman Hatzvi" panose="02010401010101010101" pitchFamily="2" charset="-79"/>
              </a:rPr>
              <a:t>תחילת התפרקות החומר יגרור </a:t>
            </a:r>
            <a:r>
              <a:rPr lang="he-IL" sz="2800" dirty="0">
                <a:latin typeface="Guttman Hatzvi" panose="02010401010101010101" pitchFamily="2" charset="-79"/>
                <a:cs typeface="Guttman Hatzvi" panose="02010401010101010101" pitchFamily="2" charset="-79"/>
              </a:rPr>
              <a:t>פירוק של חומר נוסף, </a:t>
            </a:r>
            <a:r>
              <a:rPr lang="he-IL" sz="2800" dirty="0" smtClean="0">
                <a:latin typeface="Guttman Hatzvi" panose="02010401010101010101" pitchFamily="2" charset="-79"/>
                <a:cs typeface="Guttman Hatzvi" panose="02010401010101010101" pitchFamily="2" charset="-79"/>
              </a:rPr>
              <a:t>עקב החום </a:t>
            </a:r>
            <a:r>
              <a:rPr lang="he-IL" sz="2800" dirty="0">
                <a:latin typeface="Guttman Hatzvi" panose="02010401010101010101" pitchFamily="2" charset="-79"/>
                <a:cs typeface="Guttman Hatzvi" panose="02010401010101010101" pitchFamily="2" charset="-79"/>
              </a:rPr>
              <a:t>רב. כך תגדל </a:t>
            </a:r>
            <a:r>
              <a:rPr lang="he-IL" sz="2800" dirty="0" smtClean="0">
                <a:latin typeface="Guttman Hatzvi" panose="02010401010101010101" pitchFamily="2" charset="-79"/>
                <a:cs typeface="Guttman Hatzvi" panose="02010401010101010101" pitchFamily="2" charset="-79"/>
              </a:rPr>
              <a:t>האנרגיה המשתחררת.</a:t>
            </a:r>
            <a:endParaRPr lang="he-IL" sz="2800" dirty="0">
              <a:latin typeface="Guttman Hatzvi" panose="02010401010101010101" pitchFamily="2" charset="-79"/>
              <a:cs typeface="Guttman Hatzvi" panose="02010401010101010101" pitchFamily="2" charset="-79"/>
            </a:endParaRPr>
          </a:p>
          <a:p>
            <a:pPr marL="0" indent="0" algn="just">
              <a:buNone/>
            </a:pPr>
            <a:endParaRPr lang="he-IL" sz="1000" dirty="0" smtClean="0">
              <a:latin typeface="Guttman Hatzvi" panose="02010401010101010101" pitchFamily="2" charset="-79"/>
              <a:cs typeface="Guttman Hatzvi" panose="02010401010101010101" pitchFamily="2" charset="-79"/>
            </a:endParaRPr>
          </a:p>
          <a:p>
            <a:pPr algn="just"/>
            <a:r>
              <a:rPr lang="he-IL" sz="2800" dirty="0" smtClean="0">
                <a:latin typeface="Guttman Hatzvi" panose="02010401010101010101" pitchFamily="2" charset="-79"/>
                <a:cs typeface="Guttman Hatzvi" panose="02010401010101010101" pitchFamily="2" charset="-79"/>
              </a:rPr>
              <a:t>כמויות </a:t>
            </a:r>
            <a:r>
              <a:rPr lang="he-IL" sz="2800" dirty="0">
                <a:latin typeface="Guttman Hatzvi" panose="02010401010101010101" pitchFamily="2" charset="-79"/>
                <a:cs typeface="Guttman Hatzvi" panose="02010401010101010101" pitchFamily="2" charset="-79"/>
              </a:rPr>
              <a:t>גדולות של החומר </a:t>
            </a:r>
            <a:r>
              <a:rPr lang="he-IL" sz="2800" dirty="0" smtClean="0">
                <a:latin typeface="Guttman Hatzvi" panose="02010401010101010101" pitchFamily="2" charset="-79"/>
                <a:cs typeface="Guttman Hatzvi" panose="02010401010101010101" pitchFamily="2" charset="-79"/>
              </a:rPr>
              <a:t>מהוות סיכון </a:t>
            </a:r>
            <a:r>
              <a:rPr lang="he-IL" sz="2800" dirty="0">
                <a:latin typeface="Guttman Hatzvi" panose="02010401010101010101" pitchFamily="2" charset="-79"/>
                <a:cs typeface="Guttman Hatzvi" panose="02010401010101010101" pitchFamily="2" charset="-79"/>
              </a:rPr>
              <a:t>גבוה כתוצאה </a:t>
            </a:r>
            <a:r>
              <a:rPr lang="he-IL" sz="2800" dirty="0" smtClean="0">
                <a:latin typeface="Guttman Hatzvi" panose="02010401010101010101" pitchFamily="2" charset="-79"/>
                <a:cs typeface="Guttman Hatzvi" panose="02010401010101010101" pitchFamily="2" charset="-79"/>
              </a:rPr>
              <a:t>משחרור כמות גדולה של חמצן התורם לשריפה</a:t>
            </a:r>
            <a:r>
              <a:rPr lang="he-IL" sz="2800" dirty="0">
                <a:latin typeface="Guttman Hatzvi" panose="02010401010101010101" pitchFamily="2" charset="-79"/>
                <a:cs typeface="Guttman Hatzvi" panose="02010401010101010101" pitchFamily="2" charset="-79"/>
              </a:rPr>
              <a:t>. </a:t>
            </a:r>
            <a:endParaRPr lang="he-IL" sz="2800" dirty="0" smtClean="0">
              <a:latin typeface="Guttman Hatzvi" panose="02010401010101010101" pitchFamily="2" charset="-79"/>
              <a:cs typeface="Guttman Hatzvi" panose="02010401010101010101" pitchFamily="2" charset="-79"/>
            </a:endParaRPr>
          </a:p>
          <a:p>
            <a:pPr marL="0" indent="0" algn="just">
              <a:buNone/>
            </a:pPr>
            <a:endParaRPr lang="he-IL" altLang="he-IL" sz="1000" dirty="0" smtClean="0">
              <a:solidFill>
                <a:srgbClr val="000000"/>
              </a:solidFill>
              <a:latin typeface="Guttman Hatzvi" panose="02010401010101010101" pitchFamily="2" charset="-79"/>
              <a:cs typeface="Guttman Hatzvi" panose="02010401010101010101" pitchFamily="2" charset="-79"/>
            </a:endParaRPr>
          </a:p>
          <a:p>
            <a:pPr algn="just"/>
            <a:r>
              <a:rPr lang="he-IL" altLang="he-IL" sz="2800" b="1" dirty="0" smtClean="0">
                <a:solidFill>
                  <a:srgbClr val="FF0000"/>
                </a:solidFill>
                <a:latin typeface="Guttman Hatzvi" panose="02010401010101010101" pitchFamily="2" charset="-79"/>
                <a:cs typeface="Guttman Hatzvi" panose="02010401010101010101" pitchFamily="2" charset="-79"/>
              </a:rPr>
              <a:t>כל </a:t>
            </a:r>
            <a:r>
              <a:rPr lang="he-IL" altLang="he-IL" sz="2800" b="1" dirty="0">
                <a:solidFill>
                  <a:srgbClr val="FF0000"/>
                </a:solidFill>
                <a:latin typeface="Guttman Hatzvi" panose="02010401010101010101" pitchFamily="2" charset="-79"/>
                <a:cs typeface="Guttman Hatzvi" panose="02010401010101010101" pitchFamily="2" charset="-79"/>
              </a:rPr>
              <a:t>כמות של מעל 200 טונות במתקן בודד עלולה לגרום לתוצאות הרסניות במקרה של פיצוץ. </a:t>
            </a:r>
            <a:r>
              <a:rPr lang="he-IL" altLang="he-IL" sz="2800" dirty="0">
                <a:solidFill>
                  <a:srgbClr val="000000"/>
                </a:solidFill>
                <a:latin typeface="Arial" panose="020B0604020202020204" pitchFamily="34" charset="0"/>
                <a:cs typeface="Arial" panose="020B0604020202020204" pitchFamily="34" charset="0"/>
              </a:rPr>
              <a:t> </a:t>
            </a:r>
            <a:endParaRPr lang="he-IL" altLang="he-IL" sz="4000" dirty="0">
              <a:latin typeface="Arial" panose="020B0604020202020204" pitchFamily="34" charset="0"/>
            </a:endParaRPr>
          </a:p>
          <a:p>
            <a:pPr algn="just"/>
            <a:endParaRPr lang="he-IL" sz="2800" dirty="0" smtClean="0">
              <a:latin typeface="Guttman Hatzvi" panose="02010401010101010101" pitchFamily="2" charset="-79"/>
              <a:cs typeface="Guttman Hatzvi" panose="02010401010101010101" pitchFamily="2" charset="-79"/>
            </a:endParaRPr>
          </a:p>
          <a:p>
            <a:pPr algn="just"/>
            <a:endParaRPr lang="he-IL" sz="2800" dirty="0" smtClean="0">
              <a:latin typeface="Guttman Hatzvi" panose="02010401010101010101" pitchFamily="2" charset="-79"/>
              <a:cs typeface="Guttman Hatzvi" panose="02010401010101010101" pitchFamily="2" charset="-79"/>
            </a:endParaRPr>
          </a:p>
          <a:p>
            <a:endParaRPr lang="he-IL" dirty="0"/>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5" name="מלבן 4"/>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6"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374358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scontent.fsdv1-2.fna.fbcdn.net/v/t1.0-0/s552x414/94023256_10156950759121604_4154240420508860416_n.jpg?_nc_cat=103&amp;ccb=2&amp;_nc_sid=2d5d41&amp;_nc_ohc=z_ZBA2Ek_fUAX8Y3IJz&amp;_nc_ht=scontent.fsdv1-2.fna&amp;tp=7&amp;oh=074babb973e4ab94f17796076ff28f2e&amp;oe=5FE159C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519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07904" y="2204864"/>
            <a:ext cx="5566213" cy="1671227"/>
          </a:xfrm>
          <a:prstGeom prst="rect">
            <a:avLst/>
          </a:prstGeom>
          <a:noFill/>
        </p:spPr>
        <p:txBody>
          <a:bodyPr wrap="square" rtlCol="1">
            <a:spAutoFit/>
          </a:bodyPr>
          <a:lstStyle/>
          <a:p>
            <a:pPr algn="ctr">
              <a:lnSpc>
                <a:spcPct val="95000"/>
              </a:lnSpc>
            </a:pPr>
            <a:r>
              <a:rPr lang="he-IL" sz="5400" b="1" dirty="0" smtClean="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גורמים </a:t>
            </a:r>
            <a:r>
              <a:rPr lang="he-IL" sz="5400" b="1" dirty="0" smtClean="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קודמים</a:t>
            </a:r>
            <a:r>
              <a:rPr lang="he-IL" sz="5400" b="1" dirty="0" smtClean="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וגורמים </a:t>
            </a:r>
            <a:r>
              <a:rPr lang="he-IL" sz="5400" b="1" dirty="0" smtClean="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פושעים</a:t>
            </a:r>
            <a:endParaRPr lang="he-IL" sz="5400"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pic>
        <p:nvPicPr>
          <p:cNvPr id="4" name="תמונה 3"/>
          <p:cNvPicPr/>
          <p:nvPr/>
        </p:nvPicPr>
        <p:blipFill>
          <a:blip r:embed="rId3" cstate="print">
            <a:extLst>
              <a:ext uri="{28A0092B-C50C-407E-A947-70E740481C1C}">
                <a14:useLocalDpi xmlns:a14="http://schemas.microsoft.com/office/drawing/2010/main" val="0"/>
              </a:ext>
            </a:extLst>
          </a:blip>
          <a:stretch>
            <a:fillRect/>
          </a:stretch>
        </p:blipFill>
        <p:spPr>
          <a:xfrm>
            <a:off x="7286625" y="13069"/>
            <a:ext cx="1857375" cy="666750"/>
          </a:xfrm>
          <a:prstGeom prst="rect">
            <a:avLst/>
          </a:prstGeom>
          <a:ln>
            <a:noFill/>
          </a:ln>
          <a:effectLst>
            <a:outerShdw blurRad="190500" algn="tl" rotWithShape="0">
              <a:srgbClr val="000000">
                <a:alpha val="70000"/>
              </a:srgbClr>
            </a:outerShdw>
          </a:effectLst>
        </p:spPr>
      </p:pic>
      <p:sp>
        <p:nvSpPr>
          <p:cNvPr id="5" name="מלבן 4"/>
          <p:cNvSpPr/>
          <p:nvPr/>
        </p:nvSpPr>
        <p:spPr>
          <a:xfrm>
            <a:off x="7286625" y="699238"/>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6" name="מציין מיקום של כותרת תחתונה 1"/>
          <p:cNvSpPr txBox="1">
            <a:spLocks/>
          </p:cNvSpPr>
          <p:nvPr/>
        </p:nvSpPr>
        <p:spPr>
          <a:xfrm>
            <a:off x="3696396" y="6001740"/>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345389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07296" y="1052736"/>
            <a:ext cx="7620000" cy="5112568"/>
          </a:xfrm>
        </p:spPr>
        <p:txBody>
          <a:bodyPr>
            <a:normAutofit fontScale="92500" lnSpcReduction="20000"/>
          </a:bodyPr>
          <a:lstStyle/>
          <a:p>
            <a:pPr marL="0" indent="0" algn="just">
              <a:buNone/>
            </a:pPr>
            <a:r>
              <a:rPr lang="he-IL" sz="2600" b="1" dirty="0" smtClean="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2013</a:t>
            </a:r>
          </a:p>
          <a:p>
            <a:pPr algn="just"/>
            <a:r>
              <a:rPr lang="he-IL" sz="2600" b="1" dirty="0" smtClean="0">
                <a:latin typeface="Guttman Hatzvi" panose="02010401010101010101" pitchFamily="2" charset="-79"/>
                <a:cs typeface="Guttman Hatzvi" panose="02010401010101010101" pitchFamily="2" charset="-79"/>
              </a:rPr>
              <a:t>משלוח </a:t>
            </a:r>
            <a:r>
              <a:rPr lang="he-IL" sz="2600" b="1" dirty="0">
                <a:latin typeface="Guttman Hatzvi" panose="02010401010101010101" pitchFamily="2" charset="-79"/>
                <a:cs typeface="Guttman Hatzvi" panose="02010401010101010101" pitchFamily="2" charset="-79"/>
              </a:rPr>
              <a:t>מסיבי של דשן חקלאי </a:t>
            </a:r>
            <a:r>
              <a:rPr lang="he-IL" sz="2600" b="1" dirty="0" smtClean="0">
                <a:latin typeface="Guttman Hatzvi" panose="02010401010101010101" pitchFamily="2" charset="-79"/>
                <a:cs typeface="Guttman Hatzvi" panose="02010401010101010101" pitchFamily="2" charset="-79"/>
              </a:rPr>
              <a:t>(אמוניום חנקתי) מגיע בספינה רוסית </a:t>
            </a:r>
            <a:r>
              <a:rPr lang="en-US" sz="2600" b="1" dirty="0" smtClean="0">
                <a:cs typeface="Guttman Hatzvi" panose="02010401010101010101" pitchFamily="2" charset="-79"/>
              </a:rPr>
              <a:t>MV </a:t>
            </a:r>
            <a:r>
              <a:rPr lang="en-US" sz="2600" b="1" dirty="0" err="1" smtClean="0">
                <a:cs typeface="Guttman Hatzvi" panose="02010401010101010101" pitchFamily="2" charset="-79"/>
              </a:rPr>
              <a:t>Rhosus</a:t>
            </a:r>
            <a:r>
              <a:rPr lang="en-US" sz="2600" b="1" dirty="0" smtClean="0">
                <a:cs typeface="Guttman Hatzvi" panose="02010401010101010101" pitchFamily="2" charset="-79"/>
              </a:rPr>
              <a:t> </a:t>
            </a:r>
            <a:r>
              <a:rPr lang="he-IL" sz="2600" b="1" dirty="0" smtClean="0">
                <a:latin typeface="Guttman Hatzvi" panose="02010401010101010101" pitchFamily="2" charset="-79"/>
                <a:cs typeface="Guttman Hatzvi" panose="02010401010101010101" pitchFamily="2" charset="-79"/>
              </a:rPr>
              <a:t> אשר נועדה </a:t>
            </a:r>
            <a:r>
              <a:rPr lang="he-IL" sz="2600" b="1" dirty="0">
                <a:latin typeface="Guttman Hatzvi" panose="02010401010101010101" pitchFamily="2" charset="-79"/>
                <a:cs typeface="Guttman Hatzvi" panose="02010401010101010101" pitchFamily="2" charset="-79"/>
              </a:rPr>
              <a:t>במקור להגיע למוזמביק </a:t>
            </a:r>
            <a:r>
              <a:rPr lang="he-IL" sz="2600" b="1" dirty="0" smtClean="0">
                <a:latin typeface="Guttman Hatzvi" panose="02010401010101010101" pitchFamily="2" charset="-79"/>
                <a:cs typeface="Guttman Hatzvi" panose="02010401010101010101" pitchFamily="2" charset="-79"/>
              </a:rPr>
              <a:t> ונעצרה </a:t>
            </a:r>
            <a:r>
              <a:rPr lang="he-IL" sz="2600" b="1" dirty="0">
                <a:latin typeface="Guttman Hatzvi" panose="02010401010101010101" pitchFamily="2" charset="-79"/>
                <a:cs typeface="Guttman Hatzvi" panose="02010401010101010101" pitchFamily="2" charset="-79"/>
              </a:rPr>
              <a:t>בביירות עקב קשיים </a:t>
            </a:r>
            <a:r>
              <a:rPr lang="he-IL" sz="2600" b="1" dirty="0" smtClean="0">
                <a:latin typeface="Guttman Hatzvi" panose="02010401010101010101" pitchFamily="2" charset="-79"/>
                <a:cs typeface="Guttman Hatzvi" panose="02010401010101010101" pitchFamily="2" charset="-79"/>
              </a:rPr>
              <a:t>כלכליים. המשלוח מוחרם </a:t>
            </a:r>
            <a:r>
              <a:rPr lang="he-IL" sz="2600" b="1" dirty="0">
                <a:latin typeface="Guttman Hatzvi" panose="02010401010101010101" pitchFamily="2" charset="-79"/>
                <a:cs typeface="Guttman Hatzvi" panose="02010401010101010101" pitchFamily="2" charset="-79"/>
              </a:rPr>
              <a:t>ו</a:t>
            </a:r>
            <a:r>
              <a:rPr lang="he-IL" sz="2600" b="1" dirty="0" smtClean="0">
                <a:latin typeface="Guttman Hatzvi" panose="02010401010101010101" pitchFamily="2" charset="-79"/>
                <a:cs typeface="Guttman Hatzvi" panose="02010401010101010101" pitchFamily="2" charset="-79"/>
              </a:rPr>
              <a:t>נאגר באחסנה בנמל בירות במשך 6 שנים </a:t>
            </a:r>
            <a:r>
              <a:rPr lang="he-IL" sz="2600" b="1" dirty="0" smtClean="0">
                <a:solidFill>
                  <a:srgbClr val="FF0000"/>
                </a:solidFill>
                <a:latin typeface="Guttman Hatzvi" panose="02010401010101010101" pitchFamily="2" charset="-79"/>
                <a:cs typeface="Guttman Hatzvi" panose="02010401010101010101" pitchFamily="2" charset="-79"/>
              </a:rPr>
              <a:t>ללא </a:t>
            </a:r>
            <a:r>
              <a:rPr lang="he-IL" sz="2600" b="1" dirty="0">
                <a:solidFill>
                  <a:srgbClr val="FF0000"/>
                </a:solidFill>
                <a:latin typeface="Guttman Hatzvi" panose="02010401010101010101" pitchFamily="2" charset="-79"/>
                <a:cs typeface="Guttman Hatzvi" panose="02010401010101010101" pitchFamily="2" charset="-79"/>
              </a:rPr>
              <a:t>אמצעי </a:t>
            </a:r>
            <a:r>
              <a:rPr lang="he-IL" sz="2600" b="1" dirty="0" smtClean="0">
                <a:solidFill>
                  <a:srgbClr val="FF0000"/>
                </a:solidFill>
                <a:latin typeface="Guttman Hatzvi" panose="02010401010101010101" pitchFamily="2" charset="-79"/>
                <a:cs typeface="Guttman Hatzvi" panose="02010401010101010101" pitchFamily="2" charset="-79"/>
              </a:rPr>
              <a:t>בטיחות.</a:t>
            </a:r>
          </a:p>
          <a:p>
            <a:pPr marL="0" indent="0" algn="just">
              <a:buNone/>
            </a:pPr>
            <a:r>
              <a:rPr lang="he-IL" sz="2600" b="1" dirty="0" smtClean="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2014</a:t>
            </a:r>
          </a:p>
          <a:p>
            <a:pPr algn="just"/>
            <a:r>
              <a:rPr lang="he-IL" sz="2600" b="1" dirty="0" smtClean="0">
                <a:latin typeface="Guttman Hatzvi" panose="02010401010101010101" pitchFamily="2" charset="-79"/>
                <a:cs typeface="Guttman Hatzvi" panose="02010401010101010101" pitchFamily="2" charset="-79"/>
              </a:rPr>
              <a:t>זיהוי </a:t>
            </a:r>
            <a:r>
              <a:rPr lang="he-IL" sz="2600" b="1" dirty="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גורם כשל אפשרי </a:t>
            </a:r>
            <a:r>
              <a:rPr lang="he-IL" sz="2600" b="1" dirty="0">
                <a:latin typeface="Guttman Hatzvi" panose="02010401010101010101" pitchFamily="2" charset="-79"/>
                <a:cs typeface="Guttman Hatzvi" panose="02010401010101010101" pitchFamily="2" charset="-79"/>
              </a:rPr>
              <a:t>בחילופי מידע על "החומר שהוחרם על ידי הרשויות בלבנון".</a:t>
            </a:r>
          </a:p>
          <a:p>
            <a:pPr marL="0" indent="0" algn="just">
              <a:buNone/>
            </a:pPr>
            <a:endParaRPr lang="he-IL" sz="1100" b="1" dirty="0" smtClean="0">
              <a:latin typeface="Guttman Hatzvi" panose="02010401010101010101" pitchFamily="2" charset="-79"/>
              <a:cs typeface="Guttman Hatzvi" panose="02010401010101010101" pitchFamily="2" charset="-79"/>
            </a:endParaRPr>
          </a:p>
          <a:p>
            <a:pPr marL="0" indent="0" algn="just">
              <a:buNone/>
            </a:pPr>
            <a:r>
              <a:rPr lang="he-IL" sz="2600" b="1" dirty="0" smtClean="0">
                <a:solidFill>
                  <a:srgbClr val="0000FF"/>
                </a:solidFill>
                <a:latin typeface="Guttman Hatzvi" panose="02010401010101010101" pitchFamily="2" charset="-79"/>
                <a:cs typeface="Guttman Hatzvi" panose="02010401010101010101" pitchFamily="2" charset="-79"/>
              </a:rPr>
              <a:t>2019</a:t>
            </a:r>
          </a:p>
          <a:p>
            <a:pPr algn="just"/>
            <a:r>
              <a:rPr lang="he-IL" sz="2600" dirty="0" smtClean="0">
                <a:latin typeface="Guttman Hatzvi" panose="02010401010101010101" pitchFamily="2" charset="-79"/>
                <a:cs typeface="Guttman Hatzvi" panose="02010401010101010101" pitchFamily="2" charset="-79"/>
              </a:rPr>
              <a:t>מזוהים </a:t>
            </a:r>
            <a:r>
              <a:rPr lang="he-IL" sz="2600"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פגמים בטיחותיים </a:t>
            </a:r>
            <a:r>
              <a:rPr lang="he-IL" sz="2600" dirty="0">
                <a:latin typeface="Guttman Hatzvi" panose="02010401010101010101" pitchFamily="2" charset="-79"/>
                <a:cs typeface="Guttman Hatzvi" panose="02010401010101010101" pitchFamily="2" charset="-79"/>
              </a:rPr>
              <a:t>במחלקה 12 בנמל </a:t>
            </a:r>
            <a:r>
              <a:rPr lang="he-IL" sz="2600" dirty="0" smtClean="0">
                <a:latin typeface="Guttman Hatzvi" panose="02010401010101010101" pitchFamily="2" charset="-79"/>
                <a:cs typeface="Guttman Hatzvi" panose="02010401010101010101" pitchFamily="2" charset="-79"/>
              </a:rPr>
              <a:t>ביירות, חילופי מסמכים והודעות בלבד </a:t>
            </a:r>
            <a:r>
              <a:rPr lang="he-IL" sz="2600" b="1" dirty="0" smtClean="0">
                <a:latin typeface="Guttman Hatzvi" panose="02010401010101010101" pitchFamily="2" charset="-79"/>
                <a:cs typeface="Guttman Hatzvi" panose="02010401010101010101" pitchFamily="2" charset="-79"/>
              </a:rPr>
              <a:t>למרות </a:t>
            </a:r>
            <a:r>
              <a:rPr lang="he-IL" sz="2600" b="1" dirty="0">
                <a:latin typeface="Guttman Hatzvi" panose="02010401010101010101" pitchFamily="2" charset="-79"/>
                <a:cs typeface="Guttman Hatzvi" panose="02010401010101010101" pitchFamily="2" charset="-79"/>
              </a:rPr>
              <a:t>אזהרות גורמים מקומיים כי הוא עלול לגרום לאסון</a:t>
            </a:r>
            <a:r>
              <a:rPr lang="he-IL" sz="2600" b="1" dirty="0" smtClean="0">
                <a:latin typeface="Guttman Hatzvi" panose="02010401010101010101" pitchFamily="2" charset="-79"/>
                <a:cs typeface="Guttman Hatzvi" panose="02010401010101010101" pitchFamily="2" charset="-79"/>
              </a:rPr>
              <a:t>. </a:t>
            </a:r>
            <a:endParaRPr lang="he-IL" sz="2600" b="1" dirty="0">
              <a:latin typeface="Guttman Hatzvi" panose="02010401010101010101" pitchFamily="2" charset="-79"/>
              <a:cs typeface="Guttman Hatzvi" panose="02010401010101010101" pitchFamily="2" charset="-79"/>
            </a:endParaRPr>
          </a:p>
          <a:p>
            <a:endParaRPr lang="he-IL" dirty="0"/>
          </a:p>
          <a:p>
            <a:pPr algn="just"/>
            <a:endParaRPr lang="he-IL" dirty="0"/>
          </a:p>
          <a:p>
            <a:endParaRPr lang="he-IL" dirty="0"/>
          </a:p>
        </p:txBody>
      </p:sp>
      <p:sp>
        <p:nvSpPr>
          <p:cNvPr id="4" name="כותרת 1"/>
          <p:cNvSpPr>
            <a:spLocks noGrp="1"/>
          </p:cNvSpPr>
          <p:nvPr>
            <p:ph type="title"/>
          </p:nvPr>
        </p:nvSpPr>
        <p:spPr>
          <a:xfrm>
            <a:off x="838200" y="332656"/>
            <a:ext cx="7620000" cy="504056"/>
          </a:xfrm>
        </p:spPr>
        <p:txBody>
          <a:bodyPr>
            <a:noAutofit/>
          </a:bodyPr>
          <a:lstStyle/>
          <a:p>
            <a:pPr algn="r"/>
            <a:r>
              <a:rPr lang="he-IL" sz="3200" b="1" dirty="0" smtClean="0">
                <a:solidFill>
                  <a:srgbClr val="FF0000"/>
                </a:solidFill>
                <a:effectLst>
                  <a:outerShdw blurRad="38100" dist="38100" dir="2700000" algn="tl">
                    <a:srgbClr val="000000">
                      <a:alpha val="43137"/>
                    </a:srgbClr>
                  </a:outerShdw>
                </a:effectLst>
                <a:cs typeface="+mn-cs"/>
              </a:rPr>
              <a:t>גורמים קודמים</a:t>
            </a:r>
            <a:endParaRPr lang="he-IL" sz="3200" b="1" dirty="0">
              <a:solidFill>
                <a:srgbClr val="FF0000"/>
              </a:solidFill>
              <a:effectLst>
                <a:outerShdw blurRad="38100" dist="38100" dir="2700000" algn="tl">
                  <a:srgbClr val="000000">
                    <a:alpha val="43137"/>
                  </a:srgbClr>
                </a:outerShdw>
              </a:effectLst>
              <a:cs typeface="+mn-cs"/>
            </a:endParaRPr>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7"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122348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1340768"/>
            <a:ext cx="7990656" cy="4320480"/>
          </a:xfrm>
        </p:spPr>
        <p:txBody>
          <a:bodyPr>
            <a:normAutofit/>
          </a:bodyPr>
          <a:lstStyle/>
          <a:p>
            <a:pPr marL="0" indent="0" algn="just">
              <a:buNone/>
            </a:pPr>
            <a:endParaRPr lang="he-IL" sz="1000" dirty="0" smtClean="0"/>
          </a:p>
          <a:p>
            <a:pPr algn="just"/>
            <a:r>
              <a:rPr lang="he-IL" sz="2800" dirty="0" smtClean="0">
                <a:latin typeface="Guttman Hatzvi" panose="02010401010101010101" pitchFamily="2" charset="-79"/>
                <a:cs typeface="Guttman Hatzvi" panose="02010401010101010101" pitchFamily="2" charset="-79"/>
              </a:rPr>
              <a:t>"</a:t>
            </a:r>
            <a:r>
              <a:rPr lang="he-IL" sz="2800" dirty="0">
                <a:latin typeface="Guttman Hatzvi" panose="02010401010101010101" pitchFamily="2" charset="-79"/>
                <a:cs typeface="Guttman Hatzvi" panose="02010401010101010101" pitchFamily="2" charset="-79"/>
              </a:rPr>
              <a:t>לאחר שהספינה הגיעה, היא </a:t>
            </a:r>
            <a:r>
              <a:rPr lang="he-IL" sz="2800"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מעולם לא יצאה </a:t>
            </a:r>
            <a:r>
              <a:rPr lang="he-IL" sz="2800" dirty="0">
                <a:latin typeface="Guttman Hatzvi" panose="02010401010101010101" pitchFamily="2" charset="-79"/>
                <a:cs typeface="Guttman Hatzvi" panose="02010401010101010101" pitchFamily="2" charset="-79"/>
              </a:rPr>
              <a:t>מנמל ביירות למרות אזהרות חוזרות ונשנות כי המטען שעליה מקביל </a:t>
            </a:r>
            <a:r>
              <a:rPr lang="he-IL" sz="2800"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ל'פצצה צפה'".</a:t>
            </a:r>
          </a:p>
          <a:p>
            <a:pPr marL="0" indent="0" algn="just">
              <a:buNone/>
            </a:pPr>
            <a:endParaRPr lang="he-IL" sz="1000" dirty="0" smtClean="0">
              <a:latin typeface="Guttman Hatzvi" panose="02010401010101010101" pitchFamily="2" charset="-79"/>
              <a:cs typeface="Guttman Hatzvi" panose="02010401010101010101" pitchFamily="2" charset="-79"/>
            </a:endParaRPr>
          </a:p>
          <a:p>
            <a:pPr algn="just"/>
            <a:r>
              <a:rPr lang="he-IL" sz="2800" dirty="0" smtClean="0">
                <a:latin typeface="Guttman Hatzvi" panose="02010401010101010101" pitchFamily="2" charset="-79"/>
                <a:cs typeface="Guttman Hatzvi" panose="02010401010101010101" pitchFamily="2" charset="-79"/>
              </a:rPr>
              <a:t>"</a:t>
            </a:r>
            <a:r>
              <a:rPr lang="he-IL" sz="2800" dirty="0">
                <a:latin typeface="Guttman Hatzvi" panose="02010401010101010101" pitchFamily="2" charset="-79"/>
                <a:cs typeface="Guttman Hatzvi" panose="02010401010101010101" pitchFamily="2" charset="-79"/>
              </a:rPr>
              <a:t>בגלל הסכנה הקיצונית הנשקפת מהפריטים המאוחסנים </a:t>
            </a:r>
            <a:r>
              <a:rPr lang="he-IL" sz="2800"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בתנאי אקלים לא מתאימים, </a:t>
            </a:r>
            <a:r>
              <a:rPr lang="he-IL" sz="2800" dirty="0">
                <a:latin typeface="Guttman Hatzvi" panose="02010401010101010101" pitchFamily="2" charset="-79"/>
                <a:cs typeface="Guttman Hatzvi" panose="02010401010101010101" pitchFamily="2" charset="-79"/>
              </a:rPr>
              <a:t>אנו חוזרים על בקשתנו לרשויות הנמל לייצא מחדש את הסחורה </a:t>
            </a:r>
            <a:r>
              <a:rPr lang="he-IL" sz="2800" b="1" dirty="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באופן </a:t>
            </a:r>
            <a:r>
              <a:rPr lang="he-IL" sz="2800" b="1" dirty="0" err="1">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מיידי</a:t>
            </a:r>
            <a:r>
              <a:rPr lang="he-IL" sz="2800" b="1" dirty="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a:t>
            </a:r>
            <a:r>
              <a:rPr lang="he-IL" sz="2800" dirty="0">
                <a:latin typeface="Guttman Hatzvi" panose="02010401010101010101" pitchFamily="2" charset="-79"/>
                <a:cs typeface="Guttman Hatzvi" panose="02010401010101010101" pitchFamily="2" charset="-79"/>
              </a:rPr>
              <a:t>בכדי לשמור על בטיחות הנמל והעובדים </a:t>
            </a:r>
            <a:r>
              <a:rPr lang="he-IL" sz="2800" dirty="0" smtClean="0">
                <a:latin typeface="Guttman Hatzvi" panose="02010401010101010101" pitchFamily="2" charset="-79"/>
                <a:cs typeface="Guttman Hatzvi" panose="02010401010101010101" pitchFamily="2" charset="-79"/>
              </a:rPr>
              <a:t>בו".</a:t>
            </a:r>
            <a:endParaRPr lang="he-IL" sz="2800" dirty="0">
              <a:latin typeface="Guttman Hatzvi" panose="02010401010101010101" pitchFamily="2" charset="-79"/>
              <a:cs typeface="Guttman Hatzvi" panose="02010401010101010101" pitchFamily="2" charset="-79"/>
            </a:endParaRPr>
          </a:p>
        </p:txBody>
      </p:sp>
      <p:sp>
        <p:nvSpPr>
          <p:cNvPr id="4" name="כותרת 1"/>
          <p:cNvSpPr>
            <a:spLocks noGrp="1"/>
          </p:cNvSpPr>
          <p:nvPr>
            <p:ph type="title"/>
          </p:nvPr>
        </p:nvSpPr>
        <p:spPr>
          <a:xfrm>
            <a:off x="809608" y="620688"/>
            <a:ext cx="7620000" cy="504056"/>
          </a:xfrm>
        </p:spPr>
        <p:txBody>
          <a:bodyPr>
            <a:noAutofit/>
          </a:bodyPr>
          <a:lstStyle/>
          <a:p>
            <a:pPr algn="r"/>
            <a:r>
              <a:rPr lang="he-IL" sz="3200" b="1" dirty="0" smtClean="0">
                <a:solidFill>
                  <a:srgbClr val="FF0000"/>
                </a:solidFill>
                <a:effectLst>
                  <a:outerShdw blurRad="38100" dist="38100" dir="2700000" algn="tl">
                    <a:srgbClr val="000000">
                      <a:alpha val="43137"/>
                    </a:srgbClr>
                  </a:outerShdw>
                </a:effectLst>
                <a:cs typeface="+mn-cs"/>
              </a:rPr>
              <a:t>גורמים </a:t>
            </a:r>
            <a:r>
              <a:rPr lang="he-IL" sz="3200" b="1" dirty="0" smtClean="0">
                <a:solidFill>
                  <a:srgbClr val="3333CC"/>
                </a:solidFill>
                <a:effectLst>
                  <a:outerShdw blurRad="38100" dist="38100" dir="2700000" algn="tl">
                    <a:srgbClr val="000000">
                      <a:alpha val="43137"/>
                    </a:srgbClr>
                  </a:outerShdw>
                </a:effectLst>
                <a:cs typeface="+mn-cs"/>
              </a:rPr>
              <a:t>פושעים</a:t>
            </a:r>
            <a:endParaRPr lang="he-IL" sz="3200" b="1" dirty="0">
              <a:solidFill>
                <a:srgbClr val="3333CC"/>
              </a:solidFill>
              <a:effectLst>
                <a:outerShdw blurRad="38100" dist="38100" dir="2700000" algn="tl">
                  <a:srgbClr val="000000">
                    <a:alpha val="43137"/>
                  </a:srgbClr>
                </a:outerShdw>
              </a:effectLst>
              <a:cs typeface="+mn-cs"/>
            </a:endParaRPr>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7"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404456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32656"/>
            <a:ext cx="7620000" cy="504056"/>
          </a:xfrm>
        </p:spPr>
        <p:txBody>
          <a:bodyPr>
            <a:noAutofit/>
          </a:bodyPr>
          <a:lstStyle/>
          <a:p>
            <a:pPr algn="r"/>
            <a:r>
              <a:rPr lang="he-IL" sz="3200" b="1" dirty="0" smtClean="0">
                <a:solidFill>
                  <a:srgbClr val="FF0000"/>
                </a:solidFill>
                <a:effectLst>
                  <a:outerShdw blurRad="38100" dist="38100" dir="2700000" algn="tl">
                    <a:srgbClr val="000000">
                      <a:alpha val="43137"/>
                    </a:srgbClr>
                  </a:outerShdw>
                </a:effectLst>
                <a:cs typeface="+mn-cs"/>
              </a:rPr>
              <a:t>גורמים קודמים – </a:t>
            </a:r>
            <a:r>
              <a:rPr lang="he-IL" sz="3200" b="1" dirty="0" smtClean="0">
                <a:solidFill>
                  <a:srgbClr val="0033CC"/>
                </a:solidFill>
                <a:effectLst>
                  <a:outerShdw blurRad="38100" dist="38100" dir="2700000" algn="tl">
                    <a:srgbClr val="000000">
                      <a:alpha val="43137"/>
                    </a:srgbClr>
                  </a:outerShdw>
                </a:effectLst>
                <a:cs typeface="+mn-cs"/>
              </a:rPr>
              <a:t>"אמרתי לכם"</a:t>
            </a:r>
            <a:endParaRPr lang="he-IL" sz="3200" b="1" dirty="0">
              <a:solidFill>
                <a:srgbClr val="0033CC"/>
              </a:solidFill>
              <a:effectLst>
                <a:outerShdw blurRad="38100" dist="38100" dir="2700000" algn="tl">
                  <a:srgbClr val="000000">
                    <a:alpha val="43137"/>
                  </a:srgbClr>
                </a:outerShdw>
              </a:effectLst>
              <a:cs typeface="+mn-cs"/>
            </a:endParaRPr>
          </a:p>
        </p:txBody>
      </p:sp>
      <p:sp>
        <p:nvSpPr>
          <p:cNvPr id="3" name="מציין מיקום תוכן 2"/>
          <p:cNvSpPr>
            <a:spLocks noGrp="1"/>
          </p:cNvSpPr>
          <p:nvPr>
            <p:ph idx="1"/>
          </p:nvPr>
        </p:nvSpPr>
        <p:spPr>
          <a:xfrm>
            <a:off x="851880" y="1052736"/>
            <a:ext cx="7620000" cy="5256584"/>
          </a:xfrm>
        </p:spPr>
        <p:txBody>
          <a:bodyPr>
            <a:normAutofit/>
          </a:bodyPr>
          <a:lstStyle/>
          <a:p>
            <a:pPr algn="just"/>
            <a:r>
              <a:rPr lang="he-IL" sz="2400" dirty="0" smtClean="0"/>
              <a:t>"</a:t>
            </a:r>
            <a:r>
              <a:rPr lang="he-IL" sz="2400" dirty="0"/>
              <a:t>הזהרתי אותם שהחומרים </a:t>
            </a:r>
            <a:r>
              <a:rPr lang="he-IL" sz="2400" dirty="0" smtClean="0"/>
              <a:t>עלולים </a:t>
            </a:r>
            <a:r>
              <a:rPr lang="he-IL" sz="2400" b="1" dirty="0" smtClean="0">
                <a:solidFill>
                  <a:srgbClr val="FF0000"/>
                </a:solidFill>
                <a:effectLst>
                  <a:outerShdw blurRad="38100" dist="38100" dir="2700000" algn="tl">
                    <a:srgbClr val="000000">
                      <a:alpha val="43137"/>
                    </a:srgbClr>
                  </a:outerShdw>
                </a:effectLst>
              </a:rPr>
              <a:t>להרוס את העיר</a:t>
            </a:r>
            <a:r>
              <a:rPr lang="he-IL" sz="2400" b="1" dirty="0">
                <a:solidFill>
                  <a:srgbClr val="FF0000"/>
                </a:solidFill>
                <a:effectLst>
                  <a:outerShdw blurRad="38100" dist="38100" dir="2700000" algn="tl">
                    <a:srgbClr val="000000">
                      <a:alpha val="43137"/>
                    </a:srgbClr>
                  </a:outerShdw>
                </a:effectLst>
              </a:rPr>
              <a:t> </a:t>
            </a:r>
            <a:r>
              <a:rPr lang="he-IL" sz="2400" dirty="0"/>
              <a:t>במקרה של פיצוץ</a:t>
            </a:r>
            <a:r>
              <a:rPr lang="he-IL" sz="2400" dirty="0" smtClean="0"/>
              <a:t>". </a:t>
            </a:r>
          </a:p>
          <a:p>
            <a:pPr algn="just"/>
            <a:r>
              <a:rPr lang="he-IL" sz="2400" dirty="0" smtClean="0"/>
              <a:t>תגובה : הנחייה </a:t>
            </a:r>
            <a:r>
              <a:rPr lang="he-IL" sz="2400" dirty="0"/>
              <a:t>לגורמי הביטחון "לנקוט בכל הצעדים הנדרשים".</a:t>
            </a:r>
          </a:p>
          <a:p>
            <a:pPr algn="just"/>
            <a:r>
              <a:rPr lang="he-IL" sz="2400" b="1" dirty="0" smtClean="0">
                <a:solidFill>
                  <a:srgbClr val="FF0000"/>
                </a:solidFill>
                <a:effectLst>
                  <a:outerShdw blurRad="38100" dist="38100" dir="2700000" algn="tl">
                    <a:srgbClr val="000000">
                      <a:alpha val="43137"/>
                    </a:srgbClr>
                  </a:outerShdw>
                </a:effectLst>
              </a:rPr>
              <a:t>שרשרת </a:t>
            </a:r>
            <a:r>
              <a:rPr lang="he-IL" sz="2400" b="1" dirty="0">
                <a:solidFill>
                  <a:srgbClr val="FF0000"/>
                </a:solidFill>
                <a:effectLst>
                  <a:outerShdw blurRad="38100" dist="38100" dir="2700000" algn="tl">
                    <a:srgbClr val="000000">
                      <a:alpha val="43137"/>
                    </a:srgbClr>
                  </a:outerShdw>
                </a:effectLst>
              </a:rPr>
              <a:t>של מזכרים ומכתבים </a:t>
            </a:r>
            <a:r>
              <a:rPr lang="he-IL" sz="2400" dirty="0"/>
              <a:t>שנשלחו </a:t>
            </a:r>
            <a:r>
              <a:rPr lang="he-IL" sz="2400" b="1" dirty="0">
                <a:solidFill>
                  <a:srgbClr val="0000FF"/>
                </a:solidFill>
              </a:rPr>
              <a:t>לבתי המשפט </a:t>
            </a:r>
            <a:r>
              <a:rPr lang="he-IL" sz="2400" dirty="0"/>
              <a:t>במדינה במשך שש שנים מאת גורמים בהנהלת הנמל </a:t>
            </a:r>
            <a:r>
              <a:rPr lang="he-IL" sz="2400" dirty="0" smtClean="0"/>
              <a:t>ובמכס להורות </a:t>
            </a:r>
            <a:r>
              <a:rPr lang="he-IL" sz="2400" dirty="0"/>
              <a:t>על פינוי האמוניום </a:t>
            </a:r>
            <a:r>
              <a:rPr lang="he-IL" sz="2400" dirty="0" smtClean="0"/>
              <a:t>החנקתי.</a:t>
            </a:r>
          </a:p>
          <a:p>
            <a:pPr algn="just"/>
            <a:r>
              <a:rPr lang="he-IL" sz="2400" b="1" dirty="0" smtClean="0">
                <a:solidFill>
                  <a:srgbClr val="FF0000"/>
                </a:solidFill>
              </a:rPr>
              <a:t>לאחר האסון באוגוסט 2020 אותרו בנמל </a:t>
            </a:r>
            <a:r>
              <a:rPr lang="he-IL" sz="2400" b="1" dirty="0">
                <a:solidFill>
                  <a:srgbClr val="FF0000"/>
                </a:solidFill>
              </a:rPr>
              <a:t>ביירות </a:t>
            </a:r>
            <a:r>
              <a:rPr lang="he-IL" sz="2400" b="1" dirty="0" smtClean="0">
                <a:solidFill>
                  <a:srgbClr val="0000FF"/>
                </a:solidFill>
              </a:rPr>
              <a:t>עוד  </a:t>
            </a:r>
            <a:r>
              <a:rPr lang="he-IL" sz="2400" b="1" dirty="0">
                <a:solidFill>
                  <a:srgbClr val="0000FF"/>
                </a:solidFill>
              </a:rPr>
              <a:t>20 מכולות עם אלפי טונות נוספות של אמוניום חנקתי וחומרים מסוכנים</a:t>
            </a:r>
            <a:r>
              <a:rPr lang="he-IL" sz="2400" b="1" dirty="0">
                <a:solidFill>
                  <a:srgbClr val="FF0000"/>
                </a:solidFill>
              </a:rPr>
              <a:t>, אשר בנס לא התפוצצו אף הם והיו גורמים לאסון גדול עוד יותר</a:t>
            </a:r>
            <a:r>
              <a:rPr lang="he-IL" sz="2400" b="1" dirty="0" smtClean="0">
                <a:solidFill>
                  <a:srgbClr val="FF0000"/>
                </a:solidFill>
              </a:rPr>
              <a:t>.</a:t>
            </a:r>
            <a:endParaRPr lang="he-IL" sz="2400" b="1" dirty="0">
              <a:solidFill>
                <a:srgbClr val="FF0000"/>
              </a:solidFill>
            </a:endParaRPr>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5" name="מלבן 4"/>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6"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8305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858242"/>
            <a:ext cx="7604125" cy="1228725"/>
          </a:xfrm>
          <a:prstGeom prst="rect">
            <a:avLst/>
          </a:prstGeom>
          <a:noFill/>
        </p:spPr>
        <p:txBody>
          <a:bodyPr rtlCol="1">
            <a:spAutoFit/>
          </a:bodyPr>
          <a:lstStyle/>
          <a:p>
            <a:pPr algn="ctr">
              <a:defRPr/>
            </a:pPr>
            <a:r>
              <a:rPr lang="he-IL" sz="3692" b="1"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מה בין </a:t>
            </a:r>
          </a:p>
          <a:p>
            <a:pPr algn="ctr">
              <a:defRPr/>
            </a:pPr>
            <a:r>
              <a:rPr lang="he-IL" sz="3692" b="1" dirty="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בטיחות משפטית </a:t>
            </a:r>
            <a:r>
              <a:rPr lang="he-IL" sz="3692"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לתרבות בטיחות </a:t>
            </a:r>
          </a:p>
        </p:txBody>
      </p:sp>
      <p:sp>
        <p:nvSpPr>
          <p:cNvPr id="2" name="TextBox 1"/>
          <p:cNvSpPr txBox="1"/>
          <p:nvPr/>
        </p:nvSpPr>
        <p:spPr>
          <a:xfrm>
            <a:off x="5221908" y="2307431"/>
            <a:ext cx="2705100" cy="547688"/>
          </a:xfrm>
          <a:prstGeom prst="rect">
            <a:avLst/>
          </a:prstGeom>
          <a:noFill/>
        </p:spPr>
        <p:txBody>
          <a:bodyPr rtlCol="1">
            <a:spAutoFit/>
          </a:bodyPr>
          <a:lstStyle/>
          <a:p>
            <a:pPr algn="ctr">
              <a:defRPr/>
            </a:pPr>
            <a:r>
              <a:rPr lang="he-IL" sz="2954" b="1" dirty="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חקירת</a:t>
            </a:r>
            <a:r>
              <a:rPr lang="he-IL" sz="2954" b="1"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תאונות</a:t>
            </a:r>
          </a:p>
        </p:txBody>
      </p:sp>
      <p:sp>
        <p:nvSpPr>
          <p:cNvPr id="13" name="TextBox 12"/>
          <p:cNvSpPr txBox="1"/>
          <p:nvPr/>
        </p:nvSpPr>
        <p:spPr>
          <a:xfrm>
            <a:off x="5221908" y="2882106"/>
            <a:ext cx="2705100" cy="547688"/>
          </a:xfrm>
          <a:prstGeom prst="rect">
            <a:avLst/>
          </a:prstGeom>
          <a:noFill/>
        </p:spPr>
        <p:txBody>
          <a:bodyPr rtlCol="1">
            <a:spAutoFit/>
          </a:bodyPr>
          <a:lstStyle/>
          <a:p>
            <a:pPr algn="ctr">
              <a:defRPr/>
            </a:pPr>
            <a:r>
              <a:rPr lang="he-IL" sz="2954" b="1" dirty="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אכיפת</a:t>
            </a:r>
            <a:r>
              <a:rPr lang="he-IL" sz="2954" b="1"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בטיחות</a:t>
            </a:r>
          </a:p>
        </p:txBody>
      </p:sp>
      <p:sp>
        <p:nvSpPr>
          <p:cNvPr id="14" name="TextBox 13"/>
          <p:cNvSpPr txBox="1"/>
          <p:nvPr/>
        </p:nvSpPr>
        <p:spPr>
          <a:xfrm>
            <a:off x="5221908" y="3455194"/>
            <a:ext cx="2705100" cy="546100"/>
          </a:xfrm>
          <a:prstGeom prst="rect">
            <a:avLst/>
          </a:prstGeom>
          <a:noFill/>
        </p:spPr>
        <p:txBody>
          <a:bodyPr rtlCol="1">
            <a:spAutoFit/>
          </a:bodyPr>
          <a:lstStyle/>
          <a:p>
            <a:pPr algn="ctr">
              <a:defRPr/>
            </a:pPr>
            <a:r>
              <a:rPr lang="he-IL" sz="2954" b="1"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מציאת </a:t>
            </a:r>
            <a:r>
              <a:rPr lang="he-IL" sz="2954" b="1" dirty="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אשמים</a:t>
            </a:r>
          </a:p>
        </p:txBody>
      </p:sp>
      <p:sp>
        <p:nvSpPr>
          <p:cNvPr id="15" name="TextBox 14"/>
          <p:cNvSpPr txBox="1"/>
          <p:nvPr/>
        </p:nvSpPr>
        <p:spPr>
          <a:xfrm>
            <a:off x="5431458" y="4029869"/>
            <a:ext cx="2705100" cy="546100"/>
          </a:xfrm>
          <a:prstGeom prst="rect">
            <a:avLst/>
          </a:prstGeom>
          <a:noFill/>
        </p:spPr>
        <p:txBody>
          <a:bodyPr rtlCol="1">
            <a:spAutoFit/>
          </a:bodyPr>
          <a:lstStyle/>
          <a:p>
            <a:pPr algn="ctr">
              <a:defRPr/>
            </a:pPr>
            <a:r>
              <a:rPr lang="he-IL" sz="2954" b="1"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חזרה </a:t>
            </a:r>
            <a:r>
              <a:rPr lang="he-IL" sz="2954" b="1" dirty="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לשגרה</a:t>
            </a:r>
          </a:p>
        </p:txBody>
      </p:sp>
      <p:sp>
        <p:nvSpPr>
          <p:cNvPr id="17" name="TextBox 16"/>
          <p:cNvSpPr txBox="1"/>
          <p:nvPr/>
        </p:nvSpPr>
        <p:spPr>
          <a:xfrm>
            <a:off x="1043608" y="2307431"/>
            <a:ext cx="2706688" cy="547688"/>
          </a:xfrm>
          <a:prstGeom prst="rect">
            <a:avLst/>
          </a:prstGeom>
          <a:noFill/>
        </p:spPr>
        <p:txBody>
          <a:bodyPr rtlCol="1">
            <a:spAutoFit/>
          </a:bodyPr>
          <a:lstStyle/>
          <a:p>
            <a:pPr algn="ctr">
              <a:defRPr/>
            </a:pPr>
            <a:r>
              <a:rPr lang="he-IL" sz="2954"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מניעת</a:t>
            </a:r>
            <a:r>
              <a:rPr lang="he-IL" sz="2954" b="1"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תאונות</a:t>
            </a:r>
          </a:p>
        </p:txBody>
      </p:sp>
      <p:sp>
        <p:nvSpPr>
          <p:cNvPr id="18" name="TextBox 17"/>
          <p:cNvSpPr txBox="1"/>
          <p:nvPr/>
        </p:nvSpPr>
        <p:spPr>
          <a:xfrm>
            <a:off x="1043608" y="2882106"/>
            <a:ext cx="2706688" cy="547688"/>
          </a:xfrm>
          <a:prstGeom prst="rect">
            <a:avLst/>
          </a:prstGeom>
          <a:noFill/>
        </p:spPr>
        <p:txBody>
          <a:bodyPr rtlCol="1">
            <a:spAutoFit/>
          </a:bodyPr>
          <a:lstStyle/>
          <a:p>
            <a:pPr algn="ctr">
              <a:defRPr/>
            </a:pPr>
            <a:r>
              <a:rPr lang="he-IL" sz="2954"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ניהול</a:t>
            </a:r>
            <a:r>
              <a:rPr lang="he-IL" sz="2954" b="1"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בטיחות</a:t>
            </a:r>
          </a:p>
        </p:txBody>
      </p:sp>
      <p:sp>
        <p:nvSpPr>
          <p:cNvPr id="19" name="TextBox 18"/>
          <p:cNvSpPr txBox="1"/>
          <p:nvPr/>
        </p:nvSpPr>
        <p:spPr>
          <a:xfrm>
            <a:off x="1043608" y="3455194"/>
            <a:ext cx="2706688" cy="546100"/>
          </a:xfrm>
          <a:prstGeom prst="rect">
            <a:avLst/>
          </a:prstGeom>
          <a:noFill/>
        </p:spPr>
        <p:txBody>
          <a:bodyPr rtlCol="1">
            <a:spAutoFit/>
          </a:bodyPr>
          <a:lstStyle/>
          <a:p>
            <a:pPr algn="ctr">
              <a:defRPr/>
            </a:pPr>
            <a:r>
              <a:rPr lang="he-IL" sz="2954" b="1"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מציאת </a:t>
            </a:r>
            <a:r>
              <a:rPr lang="he-IL" sz="2954"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שגיאה</a:t>
            </a:r>
          </a:p>
        </p:txBody>
      </p:sp>
      <p:sp>
        <p:nvSpPr>
          <p:cNvPr id="20" name="TextBox 19"/>
          <p:cNvSpPr txBox="1"/>
          <p:nvPr/>
        </p:nvSpPr>
        <p:spPr>
          <a:xfrm>
            <a:off x="1126158" y="4044156"/>
            <a:ext cx="2706688" cy="547688"/>
          </a:xfrm>
          <a:prstGeom prst="rect">
            <a:avLst/>
          </a:prstGeom>
          <a:noFill/>
        </p:spPr>
        <p:txBody>
          <a:bodyPr rtlCol="1">
            <a:spAutoFit/>
          </a:bodyPr>
          <a:lstStyle/>
          <a:p>
            <a:pPr algn="ctr">
              <a:defRPr/>
            </a:pPr>
            <a:r>
              <a:rPr lang="he-IL" sz="2954" b="1"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הפקת </a:t>
            </a:r>
            <a:r>
              <a:rPr lang="he-IL" sz="2954"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לקחים</a:t>
            </a:r>
          </a:p>
        </p:txBody>
      </p:sp>
      <p:sp>
        <p:nvSpPr>
          <p:cNvPr id="21" name="TextBox 20"/>
          <p:cNvSpPr txBox="1"/>
          <p:nvPr/>
        </p:nvSpPr>
        <p:spPr>
          <a:xfrm>
            <a:off x="4893296" y="4836319"/>
            <a:ext cx="3033712" cy="547687"/>
          </a:xfrm>
          <a:prstGeom prst="rect">
            <a:avLst/>
          </a:prstGeom>
          <a:noFill/>
        </p:spPr>
        <p:txBody>
          <a:bodyPr rtlCol="1">
            <a:spAutoFit/>
          </a:bodyPr>
          <a:lstStyle/>
          <a:p>
            <a:pPr algn="ctr">
              <a:defRPr/>
            </a:pPr>
            <a:r>
              <a:rPr lang="he-IL" sz="2954"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המינימום הנדרש</a:t>
            </a:r>
          </a:p>
        </p:txBody>
      </p:sp>
      <p:sp>
        <p:nvSpPr>
          <p:cNvPr id="22" name="TextBox 21"/>
          <p:cNvSpPr txBox="1"/>
          <p:nvPr/>
        </p:nvSpPr>
        <p:spPr>
          <a:xfrm>
            <a:off x="878508" y="4834731"/>
            <a:ext cx="3033713" cy="546100"/>
          </a:xfrm>
          <a:prstGeom prst="rect">
            <a:avLst/>
          </a:prstGeom>
          <a:noFill/>
        </p:spPr>
        <p:txBody>
          <a:bodyPr rtlCol="1">
            <a:spAutoFit/>
          </a:bodyPr>
          <a:lstStyle/>
          <a:p>
            <a:pPr algn="ctr">
              <a:defRPr/>
            </a:pPr>
            <a:r>
              <a:rPr lang="he-IL" sz="2954" b="1" dirty="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בטיחות חושבת</a:t>
            </a:r>
            <a:endParaRPr lang="he-IL" sz="2954" b="1"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16" name="מציין מיקום של כותרת תחתונה 1"/>
          <p:cNvSpPr txBox="1">
            <a:spLocks/>
          </p:cNvSpPr>
          <p:nvPr/>
        </p:nvSpPr>
        <p:spPr>
          <a:xfrm>
            <a:off x="3203848" y="5877272"/>
            <a:ext cx="2895600" cy="590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עו"ד מאיר כהן  0528905768</a:t>
            </a:r>
          </a:p>
          <a:p>
            <a:pPr algn="ctr">
              <a:spcBef>
                <a:spcPct val="0"/>
              </a:spcBef>
              <a:buFontTx/>
              <a:buNone/>
            </a:pPr>
            <a:r>
              <a:rPr lang="en-US" altLang="he-IL" sz="1400" b="1" dirty="0" smtClean="0"/>
              <a:t>meircohen.law@gmail.com</a:t>
            </a:r>
          </a:p>
        </p:txBody>
      </p:sp>
      <p:pic>
        <p:nvPicPr>
          <p:cNvPr id="23" name="תמונה 22"/>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24" name="מלבן 23"/>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62860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7" grpId="0"/>
      <p:bldP spid="18" grpId="0"/>
      <p:bldP spid="19" grpId="0"/>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55576" y="1124744"/>
            <a:ext cx="7620000" cy="4470400"/>
          </a:xfrm>
        </p:spPr>
        <p:txBody>
          <a:bodyPr>
            <a:normAutofit/>
          </a:bodyPr>
          <a:lstStyle/>
          <a:p>
            <a:pPr marL="0" indent="0" algn="ctr">
              <a:buNone/>
            </a:pPr>
            <a:r>
              <a:rPr lang="he-IL" sz="8000" b="1" dirty="0" smtClean="0">
                <a:solidFill>
                  <a:srgbClr val="0000FF"/>
                </a:solidFill>
                <a:effectLst>
                  <a:outerShdw blurRad="38100" dist="38100" dir="2700000" algn="tl">
                    <a:srgbClr val="000000">
                      <a:alpha val="43137"/>
                    </a:srgbClr>
                  </a:outerShdw>
                </a:effectLst>
              </a:rPr>
              <a:t>חקירה </a:t>
            </a:r>
            <a:r>
              <a:rPr lang="he-IL" sz="8000" b="1" dirty="0" smtClean="0">
                <a:solidFill>
                  <a:srgbClr val="FF0000"/>
                </a:solidFill>
                <a:effectLst>
                  <a:outerShdw blurRad="38100" dist="38100" dir="2700000" algn="tl">
                    <a:srgbClr val="000000">
                      <a:alpha val="43137"/>
                    </a:srgbClr>
                  </a:outerShdw>
                </a:effectLst>
              </a:rPr>
              <a:t>מקצועית</a:t>
            </a:r>
            <a:r>
              <a:rPr lang="he-IL" sz="8000" b="1" dirty="0" smtClean="0">
                <a:solidFill>
                  <a:srgbClr val="0000FF"/>
                </a:solidFill>
                <a:effectLst>
                  <a:outerShdw blurRad="38100" dist="38100" dir="2700000" algn="tl">
                    <a:srgbClr val="000000">
                      <a:alpha val="43137"/>
                    </a:srgbClr>
                  </a:outerShdw>
                </a:effectLst>
              </a:rPr>
              <a:t> הנדסית</a:t>
            </a:r>
            <a:endParaRPr lang="he-IL" sz="8000" b="1" dirty="0">
              <a:solidFill>
                <a:srgbClr val="0000FF"/>
              </a:solidFill>
              <a:effectLst>
                <a:outerShdw blurRad="38100" dist="38100" dir="2700000" algn="tl">
                  <a:srgbClr val="000000">
                    <a:alpha val="43137"/>
                  </a:srgbClr>
                </a:outerShdw>
              </a:effectLst>
            </a:endParaRPr>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5" name="מלבן 4"/>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6"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278348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260648"/>
            <a:ext cx="7620000" cy="688504"/>
          </a:xfrm>
        </p:spPr>
        <p:txBody>
          <a:bodyPr/>
          <a:lstStyle/>
          <a:p>
            <a:pPr algn="r"/>
            <a:r>
              <a:rPr lang="he-IL" b="1" dirty="0" smtClean="0">
                <a:solidFill>
                  <a:srgbClr val="FF0000"/>
                </a:solidFill>
                <a:effectLst>
                  <a:outerShdw blurRad="38100" dist="38100" dir="2700000" algn="tl">
                    <a:srgbClr val="000000">
                      <a:alpha val="43137"/>
                    </a:srgbClr>
                  </a:outerShdw>
                </a:effectLst>
              </a:rPr>
              <a:t>חקירה מקצועית</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844128" y="1052736"/>
            <a:ext cx="7620000" cy="4248472"/>
          </a:xfrm>
        </p:spPr>
        <p:txBody>
          <a:bodyPr>
            <a:normAutofit lnSpcReduction="10000"/>
          </a:bodyPr>
          <a:lstStyle/>
          <a:p>
            <a:pPr marL="0" indent="0" algn="just">
              <a:buNone/>
            </a:pPr>
            <a:r>
              <a:rPr lang="he-IL" sz="2400" b="1" dirty="0" smtClean="0"/>
              <a:t>קבוצה </a:t>
            </a:r>
            <a:r>
              <a:rPr lang="he-IL" sz="2400" b="1" dirty="0"/>
              <a:t>של חוקרים בראשות הארכיטקט </a:t>
            </a:r>
            <a:r>
              <a:rPr lang="he-IL" sz="2400" b="1" dirty="0" smtClean="0"/>
              <a:t>הישראלי - בריטי</a:t>
            </a:r>
            <a:r>
              <a:rPr lang="he-IL" sz="2400" b="1" dirty="0"/>
              <a:t>, ד”ר אייל ויצמן, </a:t>
            </a:r>
            <a:r>
              <a:rPr lang="he-IL" sz="2400" b="1" dirty="0" smtClean="0"/>
              <a:t>באמצעות :</a:t>
            </a:r>
          </a:p>
          <a:p>
            <a:pPr marL="0" indent="0" algn="just">
              <a:buNone/>
            </a:pPr>
            <a:endParaRPr lang="he-IL" sz="1000" b="1" dirty="0" smtClean="0"/>
          </a:p>
          <a:p>
            <a:pPr marL="266700" indent="0" algn="just">
              <a:buNone/>
            </a:pPr>
            <a:r>
              <a:rPr lang="he-IL" sz="2400" b="1" dirty="0" smtClean="0">
                <a:solidFill>
                  <a:srgbClr val="FF0000"/>
                </a:solidFill>
                <a:effectLst>
                  <a:outerShdw blurRad="38100" dist="38100" dir="2700000" algn="tl">
                    <a:srgbClr val="000000">
                      <a:alpha val="43137"/>
                    </a:srgbClr>
                  </a:outerShdw>
                </a:effectLst>
              </a:rPr>
              <a:t>א. מידע </a:t>
            </a:r>
            <a:r>
              <a:rPr lang="he-IL" sz="2400" b="1" dirty="0">
                <a:solidFill>
                  <a:srgbClr val="FF0000"/>
                </a:solidFill>
                <a:effectLst>
                  <a:outerShdw blurRad="38100" dist="38100" dir="2700000" algn="tl">
                    <a:srgbClr val="000000">
                      <a:alpha val="43137"/>
                    </a:srgbClr>
                  </a:outerShdw>
                </a:effectLst>
              </a:rPr>
              <a:t>ארכיטקטוני, </a:t>
            </a:r>
            <a:endParaRPr lang="he-IL" sz="2400" b="1" dirty="0" smtClean="0">
              <a:solidFill>
                <a:srgbClr val="FF0000"/>
              </a:solidFill>
              <a:effectLst>
                <a:outerShdw blurRad="38100" dist="38100" dir="2700000" algn="tl">
                  <a:srgbClr val="000000">
                    <a:alpha val="43137"/>
                  </a:srgbClr>
                </a:outerShdw>
              </a:effectLst>
            </a:endParaRPr>
          </a:p>
          <a:p>
            <a:pPr marL="266700" indent="0" algn="just">
              <a:buNone/>
            </a:pPr>
            <a:r>
              <a:rPr lang="he-IL" sz="2400" b="1" dirty="0" smtClean="0">
                <a:solidFill>
                  <a:srgbClr val="FF0000"/>
                </a:solidFill>
                <a:effectLst>
                  <a:outerShdw blurRad="38100" dist="38100" dir="2700000" algn="tl">
                    <a:srgbClr val="000000">
                      <a:alpha val="43137"/>
                    </a:srgbClr>
                  </a:outerShdw>
                </a:effectLst>
              </a:rPr>
              <a:t>ב. קוד פתוח, </a:t>
            </a:r>
          </a:p>
          <a:p>
            <a:pPr marL="266700" indent="0" algn="just">
              <a:buNone/>
            </a:pPr>
            <a:r>
              <a:rPr lang="he-IL" sz="2400" b="1" dirty="0" smtClean="0">
                <a:solidFill>
                  <a:srgbClr val="FF0000"/>
                </a:solidFill>
                <a:effectLst>
                  <a:outerShdw blurRad="38100" dist="38100" dir="2700000" algn="tl">
                    <a:srgbClr val="000000">
                      <a:alpha val="43137"/>
                    </a:srgbClr>
                  </a:outerShdw>
                </a:effectLst>
              </a:rPr>
              <a:t>ג. טכנולוגיות זמינות ברשת. </a:t>
            </a:r>
          </a:p>
          <a:p>
            <a:pPr marL="0" indent="0" algn="just">
              <a:buNone/>
            </a:pPr>
            <a:endParaRPr lang="he-IL" sz="1900" b="1" dirty="0" smtClean="0"/>
          </a:p>
          <a:p>
            <a:pPr marL="0" indent="0" algn="just">
              <a:buNone/>
            </a:pPr>
            <a:r>
              <a:rPr lang="he-IL" sz="2400" b="1" dirty="0" smtClean="0"/>
              <a:t>מנתחים </a:t>
            </a:r>
            <a:r>
              <a:rPr lang="he-IL" sz="2400" b="1" dirty="0" smtClean="0">
                <a:solidFill>
                  <a:srgbClr val="0033CC"/>
                </a:solidFill>
                <a:effectLst>
                  <a:outerShdw blurRad="38100" dist="38100" dir="2700000" algn="tl">
                    <a:srgbClr val="000000">
                      <a:alpha val="43137"/>
                    </a:srgbClr>
                  </a:outerShdw>
                </a:effectLst>
              </a:rPr>
              <a:t>שלב </a:t>
            </a:r>
            <a:r>
              <a:rPr lang="he-IL" sz="2400" b="1" dirty="0">
                <a:solidFill>
                  <a:srgbClr val="0033CC"/>
                </a:solidFill>
                <a:effectLst>
                  <a:outerShdw blurRad="38100" dist="38100" dir="2700000" algn="tl">
                    <a:srgbClr val="000000">
                      <a:alpha val="43137"/>
                    </a:srgbClr>
                  </a:outerShdw>
                </a:effectLst>
              </a:rPr>
              <a:t>אחר שלב </a:t>
            </a:r>
            <a:r>
              <a:rPr lang="he-IL" sz="2400" b="1" dirty="0"/>
              <a:t>את הרגעים שלפני, </a:t>
            </a:r>
            <a:r>
              <a:rPr lang="he-IL" sz="2400" b="1" dirty="0">
                <a:solidFill>
                  <a:srgbClr val="FF0000"/>
                </a:solidFill>
                <a:effectLst>
                  <a:outerShdw blurRad="38100" dist="38100" dir="2700000" algn="tl">
                    <a:srgbClr val="000000">
                      <a:alpha val="43137"/>
                    </a:srgbClr>
                  </a:outerShdw>
                </a:effectLst>
              </a:rPr>
              <a:t>בזמן ואחרי הפיצוץ </a:t>
            </a:r>
            <a:r>
              <a:rPr lang="he-IL" sz="2400" b="1" dirty="0"/>
              <a:t>– </a:t>
            </a:r>
            <a:r>
              <a:rPr lang="he-IL" sz="2400" b="1" dirty="0" smtClean="0"/>
              <a:t>עד </a:t>
            </a:r>
            <a:r>
              <a:rPr lang="he-IL" sz="2400" b="1" dirty="0" smtClean="0">
                <a:solidFill>
                  <a:srgbClr val="0033CC"/>
                </a:solidFill>
                <a:effectLst>
                  <a:outerShdw blurRad="38100" dist="38100" dir="2700000" algn="tl">
                    <a:srgbClr val="000000">
                      <a:alpha val="43137"/>
                    </a:srgbClr>
                  </a:outerShdw>
                </a:effectLst>
              </a:rPr>
              <a:t>לזיהוי גורמי הכשל </a:t>
            </a:r>
            <a:r>
              <a:rPr lang="he-IL" sz="2400" b="1" dirty="0" smtClean="0"/>
              <a:t>שהובילו לאירוע באמצעות חקירה בדיסציפלינות שונות.</a:t>
            </a:r>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5" name="מלבן 4"/>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6"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139435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99592" y="260648"/>
            <a:ext cx="7620000" cy="688504"/>
          </a:xfrm>
        </p:spPr>
        <p:txBody>
          <a:bodyPr/>
          <a:lstStyle/>
          <a:p>
            <a:pPr algn="r"/>
            <a:r>
              <a:rPr lang="he-IL" b="1" dirty="0" smtClean="0">
                <a:solidFill>
                  <a:srgbClr val="FF0000"/>
                </a:solidFill>
                <a:effectLst>
                  <a:outerShdw blurRad="38100" dist="38100" dir="2700000" algn="tl">
                    <a:srgbClr val="000000">
                      <a:alpha val="43137"/>
                    </a:srgbClr>
                  </a:outerShdw>
                </a:effectLst>
              </a:rPr>
              <a:t>חקירה מקצועית </a:t>
            </a:r>
            <a:r>
              <a:rPr lang="he-IL" b="1" dirty="0" smtClean="0">
                <a:solidFill>
                  <a:srgbClr val="0033CC"/>
                </a:solidFill>
                <a:effectLst>
                  <a:outerShdw blurRad="38100" dist="38100" dir="2700000" algn="tl">
                    <a:srgbClr val="000000">
                      <a:alpha val="43137"/>
                    </a:srgbClr>
                  </a:outerShdw>
                </a:effectLst>
              </a:rPr>
              <a:t>- השיטה</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895648" y="1340768"/>
            <a:ext cx="7620000" cy="4176464"/>
          </a:xfrm>
        </p:spPr>
        <p:txBody>
          <a:bodyPr>
            <a:normAutofit fontScale="92500"/>
          </a:bodyPr>
          <a:lstStyle/>
          <a:p>
            <a:pPr algn="just"/>
            <a:r>
              <a:rPr lang="he-IL" sz="3500" b="1" dirty="0" smtClean="0">
                <a:solidFill>
                  <a:srgbClr val="0000FF"/>
                </a:solidFill>
                <a:effectLst>
                  <a:outerShdw blurRad="38100" dist="38100" dir="2700000" algn="tl">
                    <a:srgbClr val="000000">
                      <a:alpha val="43137"/>
                    </a:srgbClr>
                  </a:outerShdw>
                </a:effectLst>
              </a:rPr>
              <a:t>איסוף מידע פומבי </a:t>
            </a:r>
            <a:r>
              <a:rPr lang="he-IL" sz="2400" b="1" dirty="0" smtClean="0"/>
              <a:t>(</a:t>
            </a:r>
            <a:r>
              <a:rPr lang="he-IL" sz="2400" b="1" dirty="0" smtClean="0">
                <a:solidFill>
                  <a:srgbClr val="009900"/>
                </a:solidFill>
                <a:effectLst>
                  <a:outerShdw blurRad="38100" dist="38100" dir="2700000" algn="tl">
                    <a:srgbClr val="000000">
                      <a:alpha val="43137"/>
                    </a:srgbClr>
                  </a:outerShdw>
                </a:effectLst>
              </a:rPr>
              <a:t>סרטונים, תמונות, ציוצים </a:t>
            </a:r>
            <a:r>
              <a:rPr lang="he-IL" sz="2400" b="1" dirty="0" smtClean="0"/>
              <a:t>– </a:t>
            </a:r>
            <a:r>
              <a:rPr lang="he-IL" sz="2400" b="1" dirty="0" smtClean="0">
                <a:solidFill>
                  <a:srgbClr val="FF0000"/>
                </a:solidFill>
              </a:rPr>
              <a:t>לפני, בזמן ואחרי האירוע</a:t>
            </a:r>
            <a:r>
              <a:rPr lang="he-IL" sz="2400" b="1" dirty="0" smtClean="0"/>
              <a:t>). </a:t>
            </a:r>
            <a:r>
              <a:rPr lang="he-IL" sz="3000" b="1" dirty="0" smtClean="0">
                <a:solidFill>
                  <a:srgbClr val="008000"/>
                </a:solidFill>
                <a:effectLst>
                  <a:outerShdw blurRad="38100" dist="38100" dir="2700000" algn="tl">
                    <a:srgbClr val="000000">
                      <a:alpha val="43137"/>
                    </a:srgbClr>
                  </a:outerShdw>
                </a:effectLst>
              </a:rPr>
              <a:t>בקרבת </a:t>
            </a:r>
            <a:r>
              <a:rPr lang="he-IL" sz="3000" b="1" dirty="0">
                <a:solidFill>
                  <a:srgbClr val="008000"/>
                </a:solidFill>
                <a:effectLst>
                  <a:outerShdw blurRad="38100" dist="38100" dir="2700000" algn="tl">
                    <a:srgbClr val="000000">
                      <a:alpha val="43137"/>
                    </a:srgbClr>
                  </a:outerShdw>
                </a:effectLst>
              </a:rPr>
              <a:t>הנמל, מרחוק ובכיוונים </a:t>
            </a:r>
            <a:r>
              <a:rPr lang="he-IL" sz="3000" b="1" dirty="0" smtClean="0">
                <a:solidFill>
                  <a:srgbClr val="008000"/>
                </a:solidFill>
                <a:effectLst>
                  <a:outerShdw blurRad="38100" dist="38100" dir="2700000" algn="tl">
                    <a:srgbClr val="000000">
                      <a:alpha val="43137"/>
                    </a:srgbClr>
                  </a:outerShdw>
                </a:effectLst>
              </a:rPr>
              <a:t>שונים.</a:t>
            </a:r>
          </a:p>
          <a:p>
            <a:pPr marL="0" indent="0" algn="just">
              <a:buNone/>
            </a:pPr>
            <a:endParaRPr lang="he-IL" sz="1100" b="1" dirty="0"/>
          </a:p>
          <a:p>
            <a:pPr algn="just"/>
            <a:r>
              <a:rPr lang="he-IL" sz="2400" b="1" dirty="0"/>
              <a:t>יצירת </a:t>
            </a:r>
            <a:r>
              <a:rPr lang="he-IL" sz="3500" b="1" dirty="0">
                <a:solidFill>
                  <a:srgbClr val="0000FF"/>
                </a:solidFill>
                <a:effectLst>
                  <a:outerShdw blurRad="38100" dist="38100" dir="2700000" algn="tl">
                    <a:srgbClr val="000000">
                      <a:alpha val="43137"/>
                    </a:srgbClr>
                  </a:outerShdw>
                </a:effectLst>
              </a:rPr>
              <a:t>מודל תלת-ממדי </a:t>
            </a:r>
            <a:r>
              <a:rPr lang="he-IL" sz="2400" b="1" dirty="0"/>
              <a:t>מדויק של אזור </a:t>
            </a:r>
            <a:r>
              <a:rPr lang="he-IL" sz="2400" b="1" dirty="0" smtClean="0"/>
              <a:t>הפיצוץ שפרסם אדריכל לבנוני בקוד פתוח.</a:t>
            </a:r>
          </a:p>
          <a:p>
            <a:pPr marL="0" indent="0" algn="just">
              <a:buNone/>
            </a:pPr>
            <a:endParaRPr lang="he-IL" sz="1000" b="1" dirty="0" smtClean="0"/>
          </a:p>
          <a:p>
            <a:pPr algn="just"/>
            <a:r>
              <a:rPr lang="he-IL" sz="2400" b="1" dirty="0" smtClean="0"/>
              <a:t>ניתן </a:t>
            </a:r>
            <a:r>
              <a:rPr lang="he-IL" sz="2400" b="1" dirty="0"/>
              <a:t>לזהות </a:t>
            </a:r>
            <a:r>
              <a:rPr lang="he-IL" sz="2400" b="1" dirty="0" smtClean="0"/>
              <a:t>ולהצביע </a:t>
            </a:r>
            <a:r>
              <a:rPr lang="he-IL" sz="2400" b="1" dirty="0"/>
              <a:t>על </a:t>
            </a:r>
            <a:r>
              <a:rPr lang="he-IL" sz="3500" b="1" dirty="0">
                <a:solidFill>
                  <a:srgbClr val="FF0000"/>
                </a:solidFill>
                <a:effectLst>
                  <a:outerShdw blurRad="38100" dist="38100" dir="2700000" algn="tl">
                    <a:srgbClr val="000000">
                      <a:alpha val="43137"/>
                    </a:srgbClr>
                  </a:outerShdw>
                </a:effectLst>
              </a:rPr>
              <a:t>אפשרות וזיהוי הכשלים</a:t>
            </a:r>
            <a:r>
              <a:rPr lang="he-IL" sz="3500" b="1" dirty="0"/>
              <a:t> </a:t>
            </a:r>
            <a:r>
              <a:rPr lang="he-IL" sz="2400" b="1" dirty="0"/>
              <a:t>שהובילו למותם ופציעתם של רבים.</a:t>
            </a:r>
          </a:p>
          <a:p>
            <a:pPr marL="0" indent="0">
              <a:buNone/>
            </a:pPr>
            <a:endParaRPr lang="he-IL" b="1" dirty="0" smtClean="0"/>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5" name="מלבן 4"/>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6"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90474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99592" y="1340768"/>
            <a:ext cx="7620000" cy="4470400"/>
          </a:xfrm>
        </p:spPr>
        <p:txBody>
          <a:bodyPr>
            <a:normAutofit/>
          </a:bodyPr>
          <a:lstStyle/>
          <a:p>
            <a:pPr algn="just"/>
            <a:r>
              <a:rPr lang="he-IL" sz="2400" b="1" dirty="0" smtClean="0">
                <a:solidFill>
                  <a:srgbClr val="0033CC"/>
                </a:solidFill>
              </a:rPr>
              <a:t>איכון תמונות וסרטונים </a:t>
            </a:r>
            <a:r>
              <a:rPr lang="he-IL" sz="2400" b="1" dirty="0"/>
              <a:t>שניתחו מהאזורים שליד הנמל על ידי ביצוע </a:t>
            </a:r>
            <a:r>
              <a:rPr lang="he-IL" sz="2400" b="1" dirty="0" smtClean="0">
                <a:solidFill>
                  <a:srgbClr val="0033CC"/>
                </a:solidFill>
                <a:effectLst>
                  <a:outerShdw blurRad="38100" dist="38100" dir="2700000" algn="tl">
                    <a:srgbClr val="000000">
                      <a:alpha val="43137"/>
                    </a:srgbClr>
                  </a:outerShdw>
                </a:effectLst>
              </a:rPr>
              <a:t>הנדסה - לאחור </a:t>
            </a:r>
            <a:r>
              <a:rPr lang="he-IL" sz="2400" b="1" dirty="0" smtClean="0"/>
              <a:t>המתבססת </a:t>
            </a:r>
            <a:r>
              <a:rPr lang="he-IL" sz="2400" b="1" dirty="0"/>
              <a:t>על </a:t>
            </a:r>
            <a:r>
              <a:rPr lang="he-IL" sz="2400" b="1" dirty="0">
                <a:solidFill>
                  <a:srgbClr val="FF0000"/>
                </a:solidFill>
              </a:rPr>
              <a:t>העשן</a:t>
            </a:r>
            <a:r>
              <a:rPr lang="he-IL" sz="2400" b="1" dirty="0"/>
              <a:t> שעלה מהאזור, </a:t>
            </a:r>
            <a:r>
              <a:rPr lang="he-IL" sz="2400" b="1" dirty="0">
                <a:solidFill>
                  <a:srgbClr val="FF0000"/>
                </a:solidFill>
              </a:rPr>
              <a:t>השריפות</a:t>
            </a:r>
            <a:r>
              <a:rPr lang="he-IL" sz="2400" b="1" dirty="0"/>
              <a:t> שפרצו בו </a:t>
            </a:r>
            <a:r>
              <a:rPr lang="he-IL" sz="2400" b="1" dirty="0">
                <a:solidFill>
                  <a:srgbClr val="FF0000"/>
                </a:solidFill>
              </a:rPr>
              <a:t>והפיצוצים</a:t>
            </a:r>
            <a:r>
              <a:rPr lang="he-IL" sz="2400" b="1" dirty="0"/>
              <a:t> שאירעו </a:t>
            </a:r>
            <a:r>
              <a:rPr lang="he-IL" sz="2400" b="1" dirty="0" smtClean="0"/>
              <a:t>(מספר פיצוצים קטנים </a:t>
            </a:r>
            <a:r>
              <a:rPr lang="he-IL" sz="2400" b="1" dirty="0"/>
              <a:t>ואחד </a:t>
            </a:r>
            <a:r>
              <a:rPr lang="he-IL" sz="2400" b="1" dirty="0" smtClean="0"/>
              <a:t>ראשי מסיבי).</a:t>
            </a:r>
            <a:endParaRPr lang="he-IL" sz="2400" b="1" dirty="0"/>
          </a:p>
          <a:p>
            <a:pPr algn="just"/>
            <a:r>
              <a:rPr lang="he-IL" sz="2400" b="1" dirty="0" smtClean="0">
                <a:solidFill>
                  <a:srgbClr val="0033CC"/>
                </a:solidFill>
              </a:rPr>
              <a:t>בהצלבת</a:t>
            </a:r>
            <a:r>
              <a:rPr lang="he-IL" sz="2400" b="1" dirty="0" smtClean="0"/>
              <a:t> המידע ניתן היה </a:t>
            </a:r>
            <a:r>
              <a:rPr lang="he-IL" sz="2400" b="1" dirty="0" smtClean="0">
                <a:solidFill>
                  <a:srgbClr val="0033CC"/>
                </a:solidFill>
              </a:rPr>
              <a:t>לחשב</a:t>
            </a:r>
            <a:r>
              <a:rPr lang="he-IL" sz="2400" b="1" dirty="0" smtClean="0"/>
              <a:t> </a:t>
            </a:r>
            <a:r>
              <a:rPr lang="he-IL" sz="2400" b="1" dirty="0"/>
              <a:t>את הטווח והמיקום </a:t>
            </a:r>
            <a:r>
              <a:rPr lang="he-IL" sz="2400" b="1" dirty="0" smtClean="0"/>
              <a:t>המדויק </a:t>
            </a:r>
            <a:r>
              <a:rPr lang="he-IL" sz="2400" b="1" dirty="0"/>
              <a:t>שבו צולם כל קטע וידאו </a:t>
            </a:r>
            <a:r>
              <a:rPr lang="he-IL" sz="2400" b="1" dirty="0" smtClean="0"/>
              <a:t>ובכך ניתן היה לייצר מפה </a:t>
            </a:r>
            <a:r>
              <a:rPr lang="he-IL" sz="2400" b="1" dirty="0"/>
              <a:t>תלת </a:t>
            </a:r>
            <a:r>
              <a:rPr lang="he-IL" sz="2400" b="1" dirty="0" smtClean="0"/>
              <a:t>ממדית </a:t>
            </a:r>
            <a:r>
              <a:rPr lang="he-IL" sz="2400" b="1" dirty="0"/>
              <a:t>של המצלמות השונות. </a:t>
            </a:r>
            <a:endParaRPr lang="he-IL" sz="2400" b="1" dirty="0" smtClean="0"/>
          </a:p>
          <a:p>
            <a:pPr algn="just"/>
            <a:r>
              <a:rPr lang="he-IL" sz="2400" b="1" dirty="0" smtClean="0">
                <a:solidFill>
                  <a:srgbClr val="FF0000"/>
                </a:solidFill>
                <a:effectLst>
                  <a:outerShdw blurRad="38100" dist="38100" dir="2700000" algn="tl">
                    <a:srgbClr val="000000">
                      <a:alpha val="43137"/>
                    </a:srgbClr>
                  </a:outerShdw>
                </a:effectLst>
              </a:rPr>
              <a:t>זיהוי מדויק </a:t>
            </a:r>
            <a:r>
              <a:rPr lang="he-IL" sz="2400" b="1" dirty="0"/>
              <a:t>מהיכן יצא העשן במחסן שבו אירע הפיצוץ</a:t>
            </a:r>
            <a:r>
              <a:rPr lang="he-IL" sz="2400" b="1" dirty="0" smtClean="0"/>
              <a:t>.</a:t>
            </a:r>
          </a:p>
        </p:txBody>
      </p:sp>
      <p:sp>
        <p:nvSpPr>
          <p:cNvPr id="5" name="כותרת 1"/>
          <p:cNvSpPr>
            <a:spLocks noGrp="1"/>
          </p:cNvSpPr>
          <p:nvPr>
            <p:ph type="title"/>
          </p:nvPr>
        </p:nvSpPr>
        <p:spPr>
          <a:xfrm>
            <a:off x="899592" y="260648"/>
            <a:ext cx="7620000" cy="688504"/>
          </a:xfrm>
        </p:spPr>
        <p:txBody>
          <a:bodyPr/>
          <a:lstStyle/>
          <a:p>
            <a:pPr algn="r"/>
            <a:r>
              <a:rPr lang="he-IL" b="1" dirty="0" smtClean="0">
                <a:solidFill>
                  <a:srgbClr val="FF0000"/>
                </a:solidFill>
                <a:effectLst>
                  <a:outerShdw blurRad="38100" dist="38100" dir="2700000" algn="tl">
                    <a:srgbClr val="000000">
                      <a:alpha val="43137"/>
                    </a:srgbClr>
                  </a:outerShdw>
                </a:effectLst>
              </a:rPr>
              <a:t>חקירה מקצועית </a:t>
            </a:r>
            <a:r>
              <a:rPr lang="he-IL" b="1" dirty="0" smtClean="0">
                <a:solidFill>
                  <a:srgbClr val="0033CC"/>
                </a:solidFill>
                <a:effectLst>
                  <a:outerShdw blurRad="38100" dist="38100" dir="2700000" algn="tl">
                    <a:srgbClr val="000000">
                      <a:alpha val="43137"/>
                    </a:srgbClr>
                  </a:outerShdw>
                </a:effectLst>
              </a:rPr>
              <a:t>- השיטה</a:t>
            </a:r>
            <a:endParaRPr lang="he-IL" b="1" dirty="0">
              <a:solidFill>
                <a:srgbClr val="FF0000"/>
              </a:solidFill>
              <a:effectLst>
                <a:outerShdw blurRad="38100" dist="38100" dir="2700000" algn="tl">
                  <a:srgbClr val="000000">
                    <a:alpha val="43137"/>
                  </a:srgbClr>
                </a:outerShdw>
              </a:effectLst>
            </a:endParaRPr>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7"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89718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99592" y="1124744"/>
            <a:ext cx="7620000" cy="4608512"/>
          </a:xfrm>
        </p:spPr>
        <p:txBody>
          <a:bodyPr>
            <a:normAutofit fontScale="92500" lnSpcReduction="20000"/>
          </a:bodyPr>
          <a:lstStyle/>
          <a:p>
            <a:pPr marL="0" indent="0" algn="just">
              <a:buNone/>
            </a:pPr>
            <a:r>
              <a:rPr lang="he-IL" sz="3200" b="1" dirty="0" smtClean="0">
                <a:solidFill>
                  <a:srgbClr val="0033CC"/>
                </a:solidFill>
              </a:rPr>
              <a:t>מידע מקצועי ייחודי</a:t>
            </a:r>
          </a:p>
          <a:p>
            <a:pPr marL="0" indent="0" algn="just">
              <a:buNone/>
            </a:pPr>
            <a:endParaRPr lang="he-IL" sz="1100" b="1" dirty="0" smtClean="0"/>
          </a:p>
          <a:p>
            <a:pPr algn="just"/>
            <a:r>
              <a:rPr lang="he-IL" sz="2400" b="1" dirty="0" smtClean="0"/>
              <a:t>ניתוח </a:t>
            </a:r>
            <a:r>
              <a:rPr lang="he-IL" sz="2400" b="1" dirty="0"/>
              <a:t>של עמודי העשן שעלו מהמחסן שהיה זירת הפיצוץ. “עמודי עשן משתנים כל הזמן ויש להם </a:t>
            </a:r>
            <a:r>
              <a:rPr lang="he-IL" sz="2400" b="1" dirty="0">
                <a:solidFill>
                  <a:srgbClr val="FF0000"/>
                </a:solidFill>
              </a:rPr>
              <a:t>צורה ייחודית בכל רגע</a:t>
            </a:r>
            <a:r>
              <a:rPr lang="he-IL" sz="2400" b="1" dirty="0"/>
              <a:t>, השתמשנו בצורה של אותם עמודי עשן כדי לסנכרן את הסרטונים מבלי לקבל את ה-</a:t>
            </a:r>
            <a:r>
              <a:rPr lang="en-US" sz="2400" b="1" dirty="0"/>
              <a:t>metadata </a:t>
            </a:r>
            <a:r>
              <a:rPr lang="he-IL" sz="2400" b="1" dirty="0" smtClean="0"/>
              <a:t> שלהם</a:t>
            </a:r>
            <a:r>
              <a:rPr lang="he-IL" sz="2400" b="1" dirty="0"/>
              <a:t>”, </a:t>
            </a:r>
            <a:endParaRPr lang="he-IL" sz="2400" b="1" dirty="0" smtClean="0"/>
          </a:p>
          <a:p>
            <a:pPr marL="0" indent="0" algn="just">
              <a:buNone/>
            </a:pPr>
            <a:endParaRPr lang="he-IL" sz="1100" b="1" dirty="0" smtClean="0"/>
          </a:p>
          <a:p>
            <a:pPr algn="just"/>
            <a:r>
              <a:rPr lang="he-IL" sz="2400" b="1" dirty="0" smtClean="0"/>
              <a:t>מומחה לחומרי </a:t>
            </a:r>
            <a:r>
              <a:rPr lang="he-IL" sz="2400" b="1" dirty="0"/>
              <a:t>נפץ </a:t>
            </a:r>
            <a:r>
              <a:rPr lang="he-IL" sz="2400" b="1" dirty="0" smtClean="0"/>
              <a:t>ניתח את </a:t>
            </a:r>
            <a:r>
              <a:rPr lang="he-IL" sz="2400" b="1" dirty="0"/>
              <a:t>המשמעות של </a:t>
            </a:r>
            <a:r>
              <a:rPr lang="he-IL" sz="2400" b="1" dirty="0">
                <a:solidFill>
                  <a:srgbClr val="FF0000"/>
                </a:solidFill>
              </a:rPr>
              <a:t>צבעי העשן</a:t>
            </a:r>
            <a:r>
              <a:rPr lang="he-IL" sz="2400" b="1" dirty="0"/>
              <a:t>, </a:t>
            </a:r>
            <a:r>
              <a:rPr lang="he-IL" sz="2400" b="1" dirty="0">
                <a:solidFill>
                  <a:srgbClr val="0033CC"/>
                </a:solidFill>
              </a:rPr>
              <a:t>הסמיכות </a:t>
            </a:r>
            <a:r>
              <a:rPr lang="he-IL" sz="2400" b="1" dirty="0">
                <a:solidFill>
                  <a:srgbClr val="FF0000"/>
                </a:solidFill>
              </a:rPr>
              <a:t>והפיזור שלו </a:t>
            </a:r>
            <a:r>
              <a:rPr lang="he-IL" sz="2400" b="1" dirty="0"/>
              <a:t>– שהשתנו כל הזמן במשך 14 הדקות </a:t>
            </a:r>
            <a:r>
              <a:rPr lang="he-IL" sz="2400" b="1" dirty="0">
                <a:solidFill>
                  <a:srgbClr val="FF0000"/>
                </a:solidFill>
                <a:effectLst>
                  <a:outerShdw blurRad="38100" dist="38100" dir="2700000" algn="tl">
                    <a:srgbClr val="000000">
                      <a:alpha val="43137"/>
                    </a:srgbClr>
                  </a:outerShdw>
                </a:effectLst>
              </a:rPr>
              <a:t>עד לפיצוץ. </a:t>
            </a:r>
            <a:endParaRPr lang="he-IL" sz="2400" b="1" dirty="0" smtClean="0">
              <a:solidFill>
                <a:srgbClr val="FF0000"/>
              </a:solidFill>
              <a:effectLst>
                <a:outerShdw blurRad="38100" dist="38100" dir="2700000" algn="tl">
                  <a:srgbClr val="000000">
                    <a:alpha val="43137"/>
                  </a:srgbClr>
                </a:outerShdw>
              </a:effectLst>
            </a:endParaRPr>
          </a:p>
          <a:p>
            <a:pPr marL="0" indent="0" algn="just">
              <a:buNone/>
            </a:pPr>
            <a:endParaRPr lang="he-IL" sz="1200" b="1" dirty="0" smtClean="0"/>
          </a:p>
          <a:p>
            <a:pPr algn="just"/>
            <a:r>
              <a:rPr lang="he-IL" sz="2400" b="1" dirty="0" smtClean="0"/>
              <a:t>העובדה כי </a:t>
            </a:r>
            <a:r>
              <a:rPr lang="he-IL" sz="2400" b="1" dirty="0" smtClean="0">
                <a:solidFill>
                  <a:srgbClr val="0033CC"/>
                </a:solidFill>
                <a:effectLst>
                  <a:outerShdw blurRad="38100" dist="38100" dir="2700000" algn="tl">
                    <a:srgbClr val="000000">
                      <a:alpha val="43137"/>
                    </a:srgbClr>
                  </a:outerShdw>
                </a:effectLst>
              </a:rPr>
              <a:t>צבע </a:t>
            </a:r>
            <a:r>
              <a:rPr lang="he-IL" sz="2400" b="1" dirty="0">
                <a:solidFill>
                  <a:srgbClr val="0033CC"/>
                </a:solidFill>
                <a:effectLst>
                  <a:outerShdw blurRad="38100" dist="38100" dir="2700000" algn="tl">
                    <a:srgbClr val="000000">
                      <a:alpha val="43137"/>
                    </a:srgbClr>
                  </a:outerShdw>
                </a:effectLst>
              </a:rPr>
              <a:t>העשן משתנה </a:t>
            </a:r>
            <a:r>
              <a:rPr lang="he-IL" sz="2400" b="1" dirty="0"/>
              <a:t>לאורך הזמן מעידה על כך </a:t>
            </a:r>
            <a:r>
              <a:rPr lang="he-IL" sz="2400" b="1" dirty="0">
                <a:solidFill>
                  <a:srgbClr val="FF0000"/>
                </a:solidFill>
              </a:rPr>
              <a:t>שהחומרים שנשרפו בו השתנו</a:t>
            </a:r>
            <a:r>
              <a:rPr lang="he-IL" sz="2400" b="1" dirty="0"/>
              <a:t>.</a:t>
            </a:r>
          </a:p>
          <a:p>
            <a:endParaRPr lang="he-IL" dirty="0"/>
          </a:p>
        </p:txBody>
      </p:sp>
      <p:sp>
        <p:nvSpPr>
          <p:cNvPr id="5" name="כותרת 1"/>
          <p:cNvSpPr>
            <a:spLocks noGrp="1"/>
          </p:cNvSpPr>
          <p:nvPr>
            <p:ph type="title"/>
          </p:nvPr>
        </p:nvSpPr>
        <p:spPr>
          <a:xfrm>
            <a:off x="899592" y="260648"/>
            <a:ext cx="7620000" cy="688504"/>
          </a:xfrm>
        </p:spPr>
        <p:txBody>
          <a:bodyPr/>
          <a:lstStyle/>
          <a:p>
            <a:pPr algn="r"/>
            <a:r>
              <a:rPr lang="he-IL" b="1" dirty="0" smtClean="0">
                <a:solidFill>
                  <a:srgbClr val="FF0000"/>
                </a:solidFill>
                <a:effectLst>
                  <a:outerShdw blurRad="38100" dist="38100" dir="2700000" algn="tl">
                    <a:srgbClr val="000000">
                      <a:alpha val="43137"/>
                    </a:srgbClr>
                  </a:outerShdw>
                </a:effectLst>
              </a:rPr>
              <a:t>חקירה מקצועית </a:t>
            </a:r>
            <a:r>
              <a:rPr lang="he-IL" b="1" dirty="0" smtClean="0">
                <a:solidFill>
                  <a:srgbClr val="0033CC"/>
                </a:solidFill>
                <a:effectLst>
                  <a:outerShdw blurRad="38100" dist="38100" dir="2700000" algn="tl">
                    <a:srgbClr val="000000">
                      <a:alpha val="43137"/>
                    </a:srgbClr>
                  </a:outerShdw>
                </a:effectLst>
              </a:rPr>
              <a:t>- השיטה</a:t>
            </a:r>
            <a:endParaRPr lang="he-IL" b="1" dirty="0">
              <a:solidFill>
                <a:srgbClr val="FF0000"/>
              </a:solidFill>
              <a:effectLst>
                <a:outerShdw blurRad="38100" dist="38100" dir="2700000" algn="tl">
                  <a:srgbClr val="000000">
                    <a:alpha val="43137"/>
                  </a:srgbClr>
                </a:outerShdw>
              </a:effectLst>
            </a:endParaRPr>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7"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59858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83568" y="1772816"/>
            <a:ext cx="7620000" cy="3096344"/>
          </a:xfrm>
        </p:spPr>
        <p:txBody>
          <a:bodyPr/>
          <a:lstStyle/>
          <a:p>
            <a:pPr marL="0" indent="0" algn="ctr">
              <a:buNone/>
            </a:pPr>
            <a:r>
              <a:rPr lang="en-US" sz="2800" b="1" u="sng" dirty="0" smtClean="0">
                <a:effectLst>
                  <a:outerShdw blurRad="38100" dist="38100" dir="2700000" algn="tl">
                    <a:srgbClr val="000000">
                      <a:alpha val="43137"/>
                    </a:srgbClr>
                  </a:outerShdw>
                </a:effectLst>
                <a:hlinkClick r:id="rId2"/>
              </a:rPr>
              <a:t>https</a:t>
            </a:r>
            <a:r>
              <a:rPr lang="en-US" sz="2800" b="1" u="sng" dirty="0">
                <a:effectLst>
                  <a:outerShdw blurRad="38100" dist="38100" dir="2700000" algn="tl">
                    <a:srgbClr val="000000">
                      <a:alpha val="43137"/>
                    </a:srgbClr>
                  </a:outerShdw>
                </a:effectLst>
                <a:hlinkClick r:id="rId2"/>
              </a:rPr>
              <a:t>://www.youtube.com/watch?v=-mQ60wNgKrQ&amp;feature=emb_title</a:t>
            </a:r>
            <a:endParaRPr lang="en-US" sz="2800" b="1" dirty="0">
              <a:effectLst>
                <a:outerShdw blurRad="38100" dist="38100" dir="2700000" algn="tl">
                  <a:srgbClr val="000000">
                    <a:alpha val="43137"/>
                  </a:srgbClr>
                </a:outerShdw>
              </a:effectLst>
            </a:endParaRPr>
          </a:p>
          <a:p>
            <a:pPr marL="0" indent="0">
              <a:buNone/>
            </a:pPr>
            <a:r>
              <a:rPr lang="he-IL" b="1" dirty="0"/>
              <a:t/>
            </a:r>
            <a:br>
              <a:rPr lang="he-IL" b="1" dirty="0"/>
            </a:br>
            <a:endParaRPr lang="he-IL" b="1" dirty="0"/>
          </a:p>
          <a:p>
            <a:pPr marL="0" indent="0" algn="ctr">
              <a:buNone/>
            </a:pPr>
            <a:r>
              <a:rPr lang="en-US" sz="3200" b="1" dirty="0">
                <a:effectLst>
                  <a:outerShdw blurRad="38100" dist="38100" dir="2700000" algn="tl">
                    <a:srgbClr val="000000">
                      <a:alpha val="43137"/>
                    </a:srgbClr>
                  </a:outerShdw>
                </a:effectLst>
                <a:hlinkClick r:id="rId3"/>
              </a:rPr>
              <a:t>Pets reunited with owners after Beirut explosion - YouTube</a:t>
            </a:r>
            <a:endParaRPr lang="he-IL" sz="3200" b="1" dirty="0">
              <a:effectLst>
                <a:outerShdw blurRad="38100" dist="38100" dir="2700000" algn="tl">
                  <a:srgbClr val="000000">
                    <a:alpha val="43137"/>
                  </a:srgbClr>
                </a:outerShdw>
              </a:effectLst>
            </a:endParaRPr>
          </a:p>
        </p:txBody>
      </p:sp>
      <p:sp>
        <p:nvSpPr>
          <p:cNvPr id="4" name="כותרת 1"/>
          <p:cNvSpPr>
            <a:spLocks noGrp="1"/>
          </p:cNvSpPr>
          <p:nvPr>
            <p:ph type="title"/>
          </p:nvPr>
        </p:nvSpPr>
        <p:spPr>
          <a:xfrm>
            <a:off x="899592" y="260648"/>
            <a:ext cx="7620000" cy="688504"/>
          </a:xfrm>
        </p:spPr>
        <p:txBody>
          <a:bodyPr/>
          <a:lstStyle/>
          <a:p>
            <a:pPr algn="r"/>
            <a:r>
              <a:rPr lang="he-IL" b="1" dirty="0" smtClean="0">
                <a:solidFill>
                  <a:srgbClr val="FF0000"/>
                </a:solidFill>
                <a:effectLst>
                  <a:outerShdw blurRad="38100" dist="38100" dir="2700000" algn="tl">
                    <a:srgbClr val="000000">
                      <a:alpha val="43137"/>
                    </a:srgbClr>
                  </a:outerShdw>
                </a:effectLst>
              </a:rPr>
              <a:t>חקירה מקצועית </a:t>
            </a:r>
            <a:r>
              <a:rPr lang="he-IL" b="1" dirty="0" smtClean="0">
                <a:solidFill>
                  <a:srgbClr val="0033CC"/>
                </a:solidFill>
                <a:effectLst>
                  <a:outerShdw blurRad="38100" dist="38100" dir="2700000" algn="tl">
                    <a:srgbClr val="000000">
                      <a:alpha val="43137"/>
                    </a:srgbClr>
                  </a:outerShdw>
                </a:effectLst>
              </a:rPr>
              <a:t>- ההדמיה</a:t>
            </a:r>
            <a:endParaRPr lang="he-IL" b="1" dirty="0">
              <a:solidFill>
                <a:srgbClr val="FF0000"/>
              </a:solidFill>
              <a:effectLst>
                <a:outerShdw blurRad="38100" dist="38100" dir="2700000" algn="tl">
                  <a:srgbClr val="000000">
                    <a:alpha val="43137"/>
                  </a:srgbClr>
                </a:outerShdw>
              </a:effectLst>
            </a:endParaRPr>
          </a:p>
        </p:txBody>
      </p:sp>
      <p:pic>
        <p:nvPicPr>
          <p:cNvPr id="5" name="תמונה 4"/>
          <p:cNvPicPr/>
          <p:nvPr/>
        </p:nvPicPr>
        <p:blipFill>
          <a:blip r:embed="rId4"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7"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281991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87264" y="1268760"/>
            <a:ext cx="7620000" cy="4032448"/>
          </a:xfrm>
        </p:spPr>
        <p:txBody>
          <a:bodyPr>
            <a:normAutofit/>
          </a:bodyPr>
          <a:lstStyle/>
          <a:p>
            <a:pPr algn="just"/>
            <a:r>
              <a:rPr lang="he-IL" sz="2400" b="1" dirty="0" smtClean="0"/>
              <a:t>רק </a:t>
            </a:r>
            <a:r>
              <a:rPr lang="he-IL" sz="2400" b="1" dirty="0">
                <a:solidFill>
                  <a:srgbClr val="FF0000"/>
                </a:solidFill>
              </a:rPr>
              <a:t>מחצית</a:t>
            </a:r>
            <a:r>
              <a:rPr lang="he-IL" sz="2400" b="1" dirty="0"/>
              <a:t> משקי האמוניום החנקתי, שאוחסנו בו </a:t>
            </a:r>
            <a:r>
              <a:rPr lang="he-IL" sz="2400" b="1" dirty="0">
                <a:solidFill>
                  <a:srgbClr val="FF0000"/>
                </a:solidFill>
              </a:rPr>
              <a:t>לא כראוי, </a:t>
            </a:r>
            <a:r>
              <a:rPr lang="he-IL" sz="2400" b="1" dirty="0"/>
              <a:t>התפוצצו </a:t>
            </a:r>
            <a:r>
              <a:rPr lang="he-IL" sz="2400" b="1" dirty="0" smtClean="0"/>
              <a:t>והפכו  לפטרייה ענקית </a:t>
            </a:r>
            <a:r>
              <a:rPr lang="he-IL" sz="2400" b="1" dirty="0"/>
              <a:t>שנראתה בנמל הלבנוני. </a:t>
            </a:r>
            <a:endParaRPr lang="he-IL" sz="2400" b="1" dirty="0" smtClean="0"/>
          </a:p>
          <a:p>
            <a:pPr algn="just"/>
            <a:r>
              <a:rPr lang="he-IL" sz="2400" b="1" dirty="0" smtClean="0"/>
              <a:t>על </a:t>
            </a:r>
            <a:r>
              <a:rPr lang="he-IL" sz="2400" b="1" dirty="0"/>
              <a:t>פי </a:t>
            </a:r>
            <a:r>
              <a:rPr lang="he-IL" sz="2400" b="1" dirty="0">
                <a:solidFill>
                  <a:srgbClr val="0033CC"/>
                </a:solidFill>
              </a:rPr>
              <a:t>ניתוח</a:t>
            </a:r>
            <a:r>
              <a:rPr lang="he-IL" sz="2400" b="1" dirty="0"/>
              <a:t> של </a:t>
            </a:r>
            <a:r>
              <a:rPr lang="he-IL" sz="2400" b="1" dirty="0">
                <a:solidFill>
                  <a:srgbClr val="0033CC"/>
                </a:solidFill>
              </a:rPr>
              <a:t>תצלומים</a:t>
            </a:r>
            <a:r>
              <a:rPr lang="he-IL" sz="2400" b="1" dirty="0"/>
              <a:t> מהמחסן </a:t>
            </a:r>
            <a:r>
              <a:rPr lang="he-IL" sz="2400" b="1" dirty="0" smtClean="0"/>
              <a:t>משערים כי </a:t>
            </a:r>
            <a:r>
              <a:rPr lang="he-IL" sz="2400" b="1" dirty="0"/>
              <a:t>במחסן היו </a:t>
            </a:r>
            <a:r>
              <a:rPr lang="he-IL" sz="2400" b="1" dirty="0">
                <a:solidFill>
                  <a:srgbClr val="FF0000"/>
                </a:solidFill>
              </a:rPr>
              <a:t>כ-2,750 שקים של אמוניום חנקתי</a:t>
            </a:r>
            <a:r>
              <a:rPr lang="he-IL" sz="2400" b="1" dirty="0"/>
              <a:t>, </a:t>
            </a:r>
            <a:r>
              <a:rPr lang="he-IL" sz="2400" b="1" dirty="0" err="1"/>
              <a:t>כשלצידם</a:t>
            </a:r>
            <a:r>
              <a:rPr lang="he-IL" sz="2400" b="1" dirty="0"/>
              <a:t> היו בערך </a:t>
            </a:r>
            <a:r>
              <a:rPr lang="he-IL" sz="2400" b="1" dirty="0">
                <a:solidFill>
                  <a:srgbClr val="FF0000"/>
                </a:solidFill>
              </a:rPr>
              <a:t>כ-1,000 צמיגים ו-23 טונות של זיקוקי דינור</a:t>
            </a:r>
            <a:r>
              <a:rPr lang="he-IL" sz="2400" b="1" dirty="0"/>
              <a:t>.</a:t>
            </a:r>
          </a:p>
          <a:p>
            <a:pPr algn="just"/>
            <a:r>
              <a:rPr lang="he-IL" sz="2400" b="1" dirty="0" smtClean="0">
                <a:solidFill>
                  <a:srgbClr val="3333CC"/>
                </a:solidFill>
                <a:effectLst>
                  <a:outerShdw blurRad="38100" dist="38100" dir="2700000" algn="tl">
                    <a:srgbClr val="000000">
                      <a:alpha val="43137"/>
                    </a:srgbClr>
                  </a:outerShdw>
                </a:effectLst>
              </a:rPr>
              <a:t>מבחינה </a:t>
            </a:r>
            <a:r>
              <a:rPr lang="he-IL" sz="2400" b="1" dirty="0">
                <a:solidFill>
                  <a:srgbClr val="3333CC"/>
                </a:solidFill>
                <a:effectLst>
                  <a:outerShdw blurRad="38100" dist="38100" dir="2700000" algn="tl">
                    <a:srgbClr val="000000">
                      <a:alpha val="43137"/>
                    </a:srgbClr>
                  </a:outerShdw>
                </a:effectLst>
              </a:rPr>
              <a:t>הנדסית</a:t>
            </a:r>
            <a:r>
              <a:rPr lang="he-IL" sz="2400" b="1" dirty="0"/>
              <a:t>, האופן שבו מוקמו החומרים השונים הללו בתוך המבנה יצר פצצה מאולתרת </a:t>
            </a:r>
            <a:r>
              <a:rPr lang="he-IL" sz="2400" b="1" dirty="0" smtClean="0"/>
              <a:t>ענקית שרק </a:t>
            </a:r>
            <a:r>
              <a:rPr lang="he-IL" sz="2400" b="1" dirty="0"/>
              <a:t>חיכתה להתפוצץ. </a:t>
            </a:r>
            <a:endParaRPr lang="he-IL" sz="2400" b="1" dirty="0" smtClean="0"/>
          </a:p>
        </p:txBody>
      </p:sp>
      <p:sp>
        <p:nvSpPr>
          <p:cNvPr id="4" name="כותרת 1"/>
          <p:cNvSpPr>
            <a:spLocks noGrp="1"/>
          </p:cNvSpPr>
          <p:nvPr>
            <p:ph type="title"/>
          </p:nvPr>
        </p:nvSpPr>
        <p:spPr>
          <a:xfrm>
            <a:off x="899592" y="260648"/>
            <a:ext cx="7620000" cy="688504"/>
          </a:xfrm>
        </p:spPr>
        <p:txBody>
          <a:bodyPr>
            <a:normAutofit fontScale="90000"/>
          </a:bodyPr>
          <a:lstStyle/>
          <a:p>
            <a:pPr algn="r"/>
            <a:r>
              <a:rPr lang="he-IL" b="1" dirty="0" smtClean="0">
                <a:solidFill>
                  <a:srgbClr val="FF0000"/>
                </a:solidFill>
                <a:effectLst>
                  <a:outerShdw blurRad="38100" dist="38100" dir="2700000" algn="tl">
                    <a:srgbClr val="000000">
                      <a:alpha val="43137"/>
                    </a:srgbClr>
                  </a:outerShdw>
                </a:effectLst>
              </a:rPr>
              <a:t>חקירה מקצועית </a:t>
            </a:r>
            <a:br>
              <a:rPr lang="he-IL" b="1" dirty="0" smtClean="0">
                <a:solidFill>
                  <a:srgbClr val="FF0000"/>
                </a:solidFill>
                <a:effectLst>
                  <a:outerShdw blurRad="38100" dist="38100" dir="2700000" algn="tl">
                    <a:srgbClr val="000000">
                      <a:alpha val="43137"/>
                    </a:srgbClr>
                  </a:outerShdw>
                </a:effectLst>
              </a:rPr>
            </a:br>
            <a:r>
              <a:rPr lang="he-IL" b="1" dirty="0" smtClean="0">
                <a:solidFill>
                  <a:srgbClr val="0033CC"/>
                </a:solidFill>
                <a:effectLst>
                  <a:outerShdw blurRad="38100" dist="38100" dir="2700000" algn="tl">
                    <a:srgbClr val="000000">
                      <a:alpha val="43137"/>
                    </a:srgbClr>
                  </a:outerShdw>
                </a:effectLst>
              </a:rPr>
              <a:t> הפקת לקחים והסקת מסקנות</a:t>
            </a:r>
            <a:endParaRPr lang="he-IL" b="1" dirty="0">
              <a:solidFill>
                <a:srgbClr val="FF0000"/>
              </a:solidFill>
              <a:effectLst>
                <a:outerShdw blurRad="38100" dist="38100" dir="2700000" algn="tl">
                  <a:srgbClr val="000000">
                    <a:alpha val="43137"/>
                  </a:srgbClr>
                </a:outerShdw>
              </a:effectLst>
            </a:endParaRPr>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7"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184832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73288" y="1340768"/>
            <a:ext cx="7620000" cy="4470400"/>
          </a:xfrm>
        </p:spPr>
        <p:txBody>
          <a:bodyPr>
            <a:normAutofit fontScale="92500" lnSpcReduction="10000"/>
          </a:bodyPr>
          <a:lstStyle/>
          <a:p>
            <a:pPr algn="just"/>
            <a:r>
              <a:rPr lang="he-IL" sz="2800" b="1" dirty="0" smtClean="0"/>
              <a:t>קשה </a:t>
            </a:r>
            <a:r>
              <a:rPr lang="he-IL" sz="2800" b="1" dirty="0"/>
              <a:t>מאוד לפוצץ אמוניום חנקתי עם אש </a:t>
            </a:r>
            <a:r>
              <a:rPr lang="he-IL" sz="2800" b="1" dirty="0" smtClean="0"/>
              <a:t>בלבד </a:t>
            </a:r>
          </a:p>
          <a:p>
            <a:pPr algn="just"/>
            <a:endParaRPr lang="he-IL" sz="2800" b="1" dirty="0" smtClean="0"/>
          </a:p>
          <a:p>
            <a:pPr algn="just"/>
            <a:r>
              <a:rPr lang="he-IL" sz="2800" b="1" dirty="0" err="1" smtClean="0"/>
              <a:t>איחסון</a:t>
            </a:r>
            <a:r>
              <a:rPr lang="he-IL" sz="2800" b="1" dirty="0" smtClean="0"/>
              <a:t> היה </a:t>
            </a:r>
            <a:r>
              <a:rPr lang="he-IL" sz="2800" b="1" dirty="0" smtClean="0">
                <a:solidFill>
                  <a:srgbClr val="FF0000"/>
                </a:solidFill>
              </a:rPr>
              <a:t>במחסן </a:t>
            </a:r>
            <a:r>
              <a:rPr lang="he-IL" sz="2800" b="1" dirty="0">
                <a:solidFill>
                  <a:srgbClr val="FF0000"/>
                </a:solidFill>
              </a:rPr>
              <a:t>סגור לחלוטין </a:t>
            </a:r>
            <a:r>
              <a:rPr lang="he-IL" sz="2800" b="1" dirty="0">
                <a:solidFill>
                  <a:srgbClr val="0033CC"/>
                </a:solidFill>
                <a:effectLst>
                  <a:outerShdw blurRad="38100" dist="38100" dir="2700000" algn="tl">
                    <a:srgbClr val="000000">
                      <a:alpha val="43137"/>
                    </a:srgbClr>
                  </a:outerShdw>
                </a:effectLst>
              </a:rPr>
              <a:t>ולא ארוז </a:t>
            </a:r>
            <a:r>
              <a:rPr lang="he-IL" sz="2800" b="1" dirty="0" smtClean="0">
                <a:solidFill>
                  <a:srgbClr val="0033CC"/>
                </a:solidFill>
                <a:effectLst>
                  <a:outerShdw blurRad="38100" dist="38100" dir="2700000" algn="tl">
                    <a:srgbClr val="000000">
                      <a:alpha val="43137"/>
                    </a:srgbClr>
                  </a:outerShdw>
                </a:effectLst>
              </a:rPr>
              <a:t>כראוי</a:t>
            </a:r>
            <a:r>
              <a:rPr lang="he-IL" sz="2800" b="1" dirty="0" smtClean="0"/>
              <a:t>, לפי הסרטונים </a:t>
            </a:r>
            <a:r>
              <a:rPr lang="he-IL" sz="2800" b="1" dirty="0"/>
              <a:t>ותמונות </a:t>
            </a:r>
            <a:r>
              <a:rPr lang="he-IL" sz="2800" b="1" dirty="0" smtClean="0"/>
              <a:t>שנאספו קודם </a:t>
            </a:r>
            <a:r>
              <a:rPr lang="he-IL" sz="2800" b="1" dirty="0" err="1" smtClean="0"/>
              <a:t>לארוע</a:t>
            </a:r>
            <a:r>
              <a:rPr lang="he-IL" sz="2800" b="1" dirty="0" smtClean="0"/>
              <a:t> – </a:t>
            </a:r>
            <a:r>
              <a:rPr lang="he-IL" sz="2800" b="1" dirty="0"/>
              <a:t>הוא יכול לגרום לפיצוץ </a:t>
            </a:r>
            <a:r>
              <a:rPr lang="he-IL" sz="2800" b="1" dirty="0" err="1"/>
              <a:t>קטסטרופי</a:t>
            </a:r>
            <a:r>
              <a:rPr lang="he-IL" sz="2800" b="1" dirty="0" smtClean="0"/>
              <a:t>.</a:t>
            </a:r>
          </a:p>
          <a:p>
            <a:pPr algn="just"/>
            <a:endParaRPr lang="he-IL" sz="2800" b="1" dirty="0"/>
          </a:p>
          <a:p>
            <a:r>
              <a:rPr lang="he-IL" sz="2800" b="1" dirty="0" smtClean="0">
                <a:solidFill>
                  <a:srgbClr val="FF0000"/>
                </a:solidFill>
              </a:rPr>
              <a:t>המיקום</a:t>
            </a:r>
            <a:r>
              <a:rPr lang="he-IL" sz="2800" b="1" dirty="0" smtClean="0"/>
              <a:t> </a:t>
            </a:r>
            <a:r>
              <a:rPr lang="he-IL" sz="2800" b="1" dirty="0"/>
              <a:t>של החומרים הדליקים והמועדים לפיצוץ </a:t>
            </a:r>
            <a:r>
              <a:rPr lang="he-IL" sz="2800" b="1" dirty="0">
                <a:solidFill>
                  <a:srgbClr val="FF0000"/>
                </a:solidFill>
                <a:effectLst>
                  <a:outerShdw blurRad="38100" dist="38100" dir="2700000" algn="tl">
                    <a:srgbClr val="000000">
                      <a:alpha val="43137"/>
                    </a:srgbClr>
                  </a:outerShdw>
                </a:effectLst>
              </a:rPr>
              <a:t>לא עמד בשום תקנה אפשרית </a:t>
            </a:r>
            <a:r>
              <a:rPr lang="he-IL" sz="2800" b="1" dirty="0"/>
              <a:t>– </a:t>
            </a:r>
            <a:r>
              <a:rPr lang="he-IL" sz="2800" b="1" dirty="0" smtClean="0"/>
              <a:t>ובכך הפך</a:t>
            </a:r>
            <a:r>
              <a:rPr lang="he-IL" sz="2800" b="1" dirty="0"/>
              <a:t>, </a:t>
            </a:r>
            <a:r>
              <a:rPr lang="he-IL" sz="2800" b="1" dirty="0" smtClean="0"/>
              <a:t>את </a:t>
            </a:r>
            <a:r>
              <a:rPr lang="he-IL" sz="2800" b="1" dirty="0"/>
              <a:t>המקום לפצצה מאולתרת</a:t>
            </a:r>
            <a:r>
              <a:rPr lang="he-IL" sz="2800" b="1" dirty="0" smtClean="0"/>
              <a:t>.</a:t>
            </a:r>
            <a:endParaRPr lang="he-IL" sz="2800" b="1" dirty="0"/>
          </a:p>
        </p:txBody>
      </p:sp>
      <p:sp>
        <p:nvSpPr>
          <p:cNvPr id="4" name="כותרת 1"/>
          <p:cNvSpPr>
            <a:spLocks noGrp="1"/>
          </p:cNvSpPr>
          <p:nvPr>
            <p:ph type="title"/>
          </p:nvPr>
        </p:nvSpPr>
        <p:spPr>
          <a:xfrm>
            <a:off x="899592" y="260648"/>
            <a:ext cx="7620000" cy="688504"/>
          </a:xfrm>
        </p:spPr>
        <p:txBody>
          <a:bodyPr>
            <a:normAutofit fontScale="90000"/>
          </a:bodyPr>
          <a:lstStyle/>
          <a:p>
            <a:pPr algn="r"/>
            <a:r>
              <a:rPr lang="he-IL" b="1" dirty="0" smtClean="0">
                <a:solidFill>
                  <a:srgbClr val="FF0000"/>
                </a:solidFill>
                <a:effectLst>
                  <a:outerShdw blurRad="38100" dist="38100" dir="2700000" algn="tl">
                    <a:srgbClr val="000000">
                      <a:alpha val="43137"/>
                    </a:srgbClr>
                  </a:outerShdw>
                </a:effectLst>
              </a:rPr>
              <a:t>חקירה מקצועית </a:t>
            </a:r>
            <a:br>
              <a:rPr lang="he-IL" b="1" dirty="0" smtClean="0">
                <a:solidFill>
                  <a:srgbClr val="FF0000"/>
                </a:solidFill>
                <a:effectLst>
                  <a:outerShdw blurRad="38100" dist="38100" dir="2700000" algn="tl">
                    <a:srgbClr val="000000">
                      <a:alpha val="43137"/>
                    </a:srgbClr>
                  </a:outerShdw>
                </a:effectLst>
              </a:rPr>
            </a:br>
            <a:r>
              <a:rPr lang="he-IL" b="1" dirty="0" smtClean="0">
                <a:solidFill>
                  <a:srgbClr val="0033CC"/>
                </a:solidFill>
                <a:effectLst>
                  <a:outerShdw blurRad="38100" dist="38100" dir="2700000" algn="tl">
                    <a:srgbClr val="000000">
                      <a:alpha val="43137"/>
                    </a:srgbClr>
                  </a:outerShdw>
                </a:effectLst>
              </a:rPr>
              <a:t> הפקת לקחים והסקת מסקנות</a:t>
            </a:r>
            <a:endParaRPr lang="he-IL" b="1" dirty="0">
              <a:solidFill>
                <a:srgbClr val="FF0000"/>
              </a:solidFill>
              <a:effectLst>
                <a:outerShdw blurRad="38100" dist="38100" dir="2700000" algn="tl">
                  <a:srgbClr val="000000">
                    <a:alpha val="43137"/>
                  </a:srgbClr>
                </a:outerShdw>
              </a:effectLst>
            </a:endParaRPr>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7"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4332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55576" y="1556792"/>
            <a:ext cx="7620000" cy="2808312"/>
          </a:xfrm>
        </p:spPr>
        <p:txBody>
          <a:bodyPr>
            <a:normAutofit/>
          </a:bodyPr>
          <a:lstStyle/>
          <a:p>
            <a:pPr marL="0" indent="0" algn="ctr">
              <a:buNone/>
            </a:pPr>
            <a:r>
              <a:rPr lang="he-IL" sz="8000" b="1" dirty="0" smtClean="0">
                <a:solidFill>
                  <a:srgbClr val="0000FF"/>
                </a:solidFill>
                <a:effectLst>
                  <a:outerShdw blurRad="38100" dist="38100" dir="2700000" algn="tl">
                    <a:srgbClr val="000000">
                      <a:alpha val="43137"/>
                    </a:srgbClr>
                  </a:outerShdw>
                </a:effectLst>
              </a:rPr>
              <a:t>אסונות</a:t>
            </a:r>
          </a:p>
          <a:p>
            <a:pPr marL="0" indent="0" algn="ctr">
              <a:buNone/>
            </a:pPr>
            <a:r>
              <a:rPr lang="he-IL" sz="8000" b="1" dirty="0" smtClean="0">
                <a:solidFill>
                  <a:srgbClr val="0000FF"/>
                </a:solidFill>
                <a:effectLst>
                  <a:outerShdw blurRad="38100" dist="38100" dir="2700000" algn="tl">
                    <a:srgbClr val="000000">
                      <a:alpha val="43137"/>
                    </a:srgbClr>
                  </a:outerShdw>
                </a:effectLst>
              </a:rPr>
              <a:t>קודמים</a:t>
            </a:r>
            <a:endParaRPr lang="he-IL" sz="8000" b="1" dirty="0">
              <a:solidFill>
                <a:srgbClr val="0000FF"/>
              </a:solidFill>
              <a:effectLst>
                <a:outerShdw blurRad="38100" dist="38100" dir="2700000" algn="tl">
                  <a:srgbClr val="000000">
                    <a:alpha val="43137"/>
                  </a:srgbClr>
                </a:outerShdw>
              </a:effectLst>
            </a:endParaRPr>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5" name="מלבן 4"/>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6"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270705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260648"/>
            <a:ext cx="7620000" cy="792088"/>
          </a:xfrm>
        </p:spPr>
        <p:txBody>
          <a:bodyPr>
            <a:normAutofit fontScale="90000"/>
          </a:bodyPr>
          <a:lstStyle/>
          <a:p>
            <a:pPr algn="r"/>
            <a:r>
              <a:rPr lang="he-IL" sz="3200" b="1" dirty="0" smtClean="0">
                <a:solidFill>
                  <a:srgbClr val="FF0000"/>
                </a:solidFill>
                <a:effectLst>
                  <a:outerShdw blurRad="38100" dist="38100" dir="2700000" algn="tl">
                    <a:srgbClr val="000000">
                      <a:alpha val="43137"/>
                    </a:srgbClr>
                  </a:outerShdw>
                </a:effectLst>
              </a:rPr>
              <a:t>אסונות </a:t>
            </a:r>
            <a:r>
              <a:rPr lang="he-IL" sz="3200" b="1" dirty="0">
                <a:solidFill>
                  <a:srgbClr val="FF0000"/>
                </a:solidFill>
                <a:effectLst>
                  <a:outerShdw blurRad="38100" dist="38100" dir="2700000" algn="tl">
                    <a:srgbClr val="000000">
                      <a:alpha val="43137"/>
                    </a:srgbClr>
                  </a:outerShdw>
                </a:effectLst>
              </a:rPr>
              <a:t>דומים </a:t>
            </a:r>
            <a:r>
              <a:rPr lang="he-IL" sz="3200" b="1" dirty="0" smtClean="0">
                <a:solidFill>
                  <a:srgbClr val="FF0000"/>
                </a:solidFill>
                <a:effectLst>
                  <a:outerShdw blurRad="38100" dist="38100" dir="2700000" algn="tl">
                    <a:srgbClr val="000000">
                      <a:alpha val="43137"/>
                    </a:srgbClr>
                  </a:outerShdw>
                </a:effectLst>
              </a:rPr>
              <a:t>קודמים</a:t>
            </a:r>
            <a:br>
              <a:rPr lang="he-IL" sz="3200" b="1" dirty="0" smtClean="0">
                <a:solidFill>
                  <a:srgbClr val="FF0000"/>
                </a:solidFill>
                <a:effectLst>
                  <a:outerShdw blurRad="38100" dist="38100" dir="2700000" algn="tl">
                    <a:srgbClr val="000000">
                      <a:alpha val="43137"/>
                    </a:srgbClr>
                  </a:outerShdw>
                </a:effectLst>
              </a:rPr>
            </a:br>
            <a:r>
              <a:rPr lang="he-IL" sz="3200" b="1" dirty="0" smtClean="0">
                <a:solidFill>
                  <a:srgbClr val="0033CC"/>
                </a:solidFill>
                <a:effectLst>
                  <a:outerShdw blurRad="38100" dist="38100" dir="2700000" algn="tl">
                    <a:srgbClr val="000000">
                      <a:alpha val="43137"/>
                    </a:srgbClr>
                  </a:outerShdw>
                </a:effectLst>
              </a:rPr>
              <a:t>אמוניום </a:t>
            </a:r>
            <a:r>
              <a:rPr lang="he-IL" sz="3200" b="1" dirty="0">
                <a:solidFill>
                  <a:srgbClr val="0033CC"/>
                </a:solidFill>
                <a:effectLst>
                  <a:outerShdw blurRad="38100" dist="38100" dir="2700000" algn="tl">
                    <a:srgbClr val="000000">
                      <a:alpha val="43137"/>
                    </a:srgbClr>
                  </a:outerShdw>
                </a:effectLst>
              </a:rPr>
              <a:t>חנקתי </a:t>
            </a:r>
          </a:p>
        </p:txBody>
      </p:sp>
      <p:sp>
        <p:nvSpPr>
          <p:cNvPr id="3" name="מציין מיקום תוכן 2"/>
          <p:cNvSpPr>
            <a:spLocks noGrp="1"/>
          </p:cNvSpPr>
          <p:nvPr>
            <p:ph idx="1"/>
          </p:nvPr>
        </p:nvSpPr>
        <p:spPr>
          <a:xfrm>
            <a:off x="467544" y="1052736"/>
            <a:ext cx="8208912" cy="5328592"/>
          </a:xfrm>
        </p:spPr>
        <p:txBody>
          <a:bodyPr>
            <a:noAutofit/>
          </a:bodyPr>
          <a:lstStyle/>
          <a:p>
            <a:pPr marL="0" indent="0" algn="just" fontAlgn="base">
              <a:buNone/>
            </a:pPr>
            <a:r>
              <a:rPr lang="he-IL" sz="2400" dirty="0" smtClean="0"/>
              <a:t> </a:t>
            </a:r>
            <a:r>
              <a:rPr lang="he-IL" sz="2400" b="1" dirty="0" smtClean="0">
                <a:solidFill>
                  <a:srgbClr val="3333CC"/>
                </a:solidFill>
                <a:effectLst>
                  <a:outerShdw blurRad="38100" dist="38100" dir="2700000" algn="tl">
                    <a:srgbClr val="000000">
                      <a:alpha val="43137"/>
                    </a:srgbClr>
                  </a:outerShdw>
                </a:effectLst>
              </a:rPr>
              <a:t>1995</a:t>
            </a:r>
          </a:p>
          <a:p>
            <a:pPr marL="0" indent="0" algn="just" fontAlgn="base">
              <a:buNone/>
            </a:pPr>
            <a:r>
              <a:rPr lang="he-IL" sz="2800" dirty="0" err="1" smtClean="0"/>
              <a:t>טימות'י</a:t>
            </a:r>
            <a:r>
              <a:rPr lang="he-IL" sz="2800" dirty="0" smtClean="0"/>
              <a:t> </a:t>
            </a:r>
            <a:r>
              <a:rPr lang="he-IL" sz="2800" dirty="0"/>
              <a:t>מקווי, חייל לשעבר, </a:t>
            </a:r>
            <a:r>
              <a:rPr lang="he-IL" sz="2800" dirty="0" smtClean="0"/>
              <a:t>משתמש </a:t>
            </a:r>
            <a:r>
              <a:rPr lang="he-IL" sz="2800" dirty="0"/>
              <a:t>בתרכובת הכימית </a:t>
            </a:r>
            <a:r>
              <a:rPr lang="he-IL" sz="2800" dirty="0" smtClean="0"/>
              <a:t>להעצמת מטען </a:t>
            </a:r>
            <a:r>
              <a:rPr lang="he-IL" sz="2800" dirty="0"/>
              <a:t>החבלה שהניח במרכז העיר </a:t>
            </a:r>
            <a:r>
              <a:rPr lang="he-IL" sz="2800" dirty="0" smtClean="0"/>
              <a:t>אוקלהומה – ארה"ב. </a:t>
            </a:r>
          </a:p>
          <a:p>
            <a:pPr marL="0" indent="0" algn="just" fontAlgn="base">
              <a:buNone/>
            </a:pPr>
            <a:endParaRPr lang="he-IL" sz="1000" dirty="0" smtClean="0"/>
          </a:p>
          <a:p>
            <a:pPr marL="0" indent="0" algn="just" fontAlgn="base">
              <a:buNone/>
            </a:pPr>
            <a:r>
              <a:rPr lang="he-IL" sz="2800" dirty="0" smtClean="0"/>
              <a:t>בפיגוע זה השתמש </a:t>
            </a:r>
            <a:r>
              <a:rPr lang="he-IL" sz="2800" dirty="0"/>
              <a:t>ביותר מ-</a:t>
            </a:r>
            <a:r>
              <a:rPr lang="he-IL" sz="2800" b="1" dirty="0">
                <a:solidFill>
                  <a:srgbClr val="FF0000"/>
                </a:solidFill>
                <a:effectLst>
                  <a:outerShdw blurRad="38100" dist="38100" dir="2700000" algn="tl">
                    <a:srgbClr val="000000">
                      <a:alpha val="43137"/>
                    </a:srgbClr>
                  </a:outerShdw>
                </a:effectLst>
              </a:rPr>
              <a:t>2.5 טון </a:t>
            </a:r>
            <a:r>
              <a:rPr lang="he-IL" sz="2800" dirty="0"/>
              <a:t>של אמוניום חנקתי במטען שהתפוצץ מול בניין משרדים וגרם למותם של </a:t>
            </a:r>
            <a:r>
              <a:rPr lang="he-IL" sz="2800" b="1" dirty="0">
                <a:solidFill>
                  <a:srgbClr val="3333CC"/>
                </a:solidFill>
                <a:effectLst>
                  <a:outerShdw blurRad="38100" dist="38100" dir="2700000" algn="tl">
                    <a:srgbClr val="000000">
                      <a:alpha val="43137"/>
                    </a:srgbClr>
                  </a:outerShdw>
                </a:effectLst>
              </a:rPr>
              <a:t>168</a:t>
            </a:r>
            <a:r>
              <a:rPr lang="he-IL" sz="2800" dirty="0"/>
              <a:t> בני אדם. </a:t>
            </a:r>
            <a:endParaRPr lang="he-IL" sz="2800" dirty="0" smtClean="0"/>
          </a:p>
          <a:p>
            <a:pPr marL="0" indent="0" algn="just" fontAlgn="base">
              <a:buNone/>
            </a:pPr>
            <a:endParaRPr lang="he-IL" sz="1200" dirty="0" smtClean="0"/>
          </a:p>
          <a:p>
            <a:pPr marL="0" indent="0" algn="just" fontAlgn="base">
              <a:buNone/>
            </a:pPr>
            <a:r>
              <a:rPr lang="he-IL" sz="2800" dirty="0" smtClean="0"/>
              <a:t>המחסנים </a:t>
            </a:r>
            <a:r>
              <a:rPr lang="he-IL" sz="2800" dirty="0"/>
              <a:t>בנמל ביירות הכילו כ-</a:t>
            </a:r>
            <a:r>
              <a:rPr lang="he-IL" sz="2800" b="1" dirty="0">
                <a:solidFill>
                  <a:srgbClr val="FF0000"/>
                </a:solidFill>
                <a:effectLst>
                  <a:outerShdw blurRad="38100" dist="38100" dir="2700000" algn="tl">
                    <a:srgbClr val="000000">
                      <a:alpha val="43137"/>
                    </a:srgbClr>
                  </a:outerShdw>
                </a:effectLst>
              </a:rPr>
              <a:t>2,700 טון </a:t>
            </a:r>
            <a:r>
              <a:rPr lang="he-IL" sz="2800" dirty="0"/>
              <a:t>של אמוניום </a:t>
            </a:r>
            <a:r>
              <a:rPr lang="he-IL" sz="2800" dirty="0" smtClean="0"/>
              <a:t>חנקתי.</a:t>
            </a:r>
            <a:endParaRPr lang="he-IL" sz="2800" dirty="0"/>
          </a:p>
          <a:p>
            <a:pPr marL="0" indent="0" algn="just" fontAlgn="base">
              <a:buNone/>
            </a:pPr>
            <a:endParaRPr lang="he-IL" sz="2400" dirty="0" smtClean="0"/>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5" name="מלבן 4"/>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6"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185727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41351" y="1138945"/>
            <a:ext cx="6806233" cy="544488"/>
          </a:xfrm>
        </p:spPr>
        <p:txBody>
          <a:bodyPr>
            <a:normAutofit fontScale="90000"/>
          </a:bodyPr>
          <a:lstStyle/>
          <a:p>
            <a:pPr algn="r"/>
            <a:r>
              <a:rPr lang="he-IL" b="1" dirty="0" smtClean="0">
                <a:solidFill>
                  <a:srgbClr val="FF0000"/>
                </a:solidFill>
                <a:effectLst>
                  <a:outerShdw blurRad="38100" dist="38100" dir="2700000" algn="tl">
                    <a:srgbClr val="000000">
                      <a:alpha val="43137"/>
                    </a:srgbClr>
                  </a:outerShdw>
                </a:effectLst>
                <a:cs typeface="+mn-cs"/>
              </a:rPr>
              <a:t>הפקת לקחים והסקת מסקנות - מקורות</a:t>
            </a:r>
            <a:endParaRPr lang="he-IL" b="1" dirty="0">
              <a:solidFill>
                <a:srgbClr val="FF0000"/>
              </a:solidFill>
              <a:effectLst>
                <a:outerShdw blurRad="38100" dist="38100" dir="2700000" algn="tl">
                  <a:srgbClr val="000000">
                    <a:alpha val="43137"/>
                  </a:srgbClr>
                </a:outerShdw>
              </a:effectLst>
              <a:cs typeface="+mn-cs"/>
            </a:endParaRPr>
          </a:p>
        </p:txBody>
      </p:sp>
      <p:sp>
        <p:nvSpPr>
          <p:cNvPr id="3" name="מציין מיקום תוכן 2"/>
          <p:cNvSpPr>
            <a:spLocks noGrp="1"/>
          </p:cNvSpPr>
          <p:nvPr>
            <p:ph idx="1"/>
          </p:nvPr>
        </p:nvSpPr>
        <p:spPr>
          <a:xfrm>
            <a:off x="827584" y="1988840"/>
            <a:ext cx="7620000" cy="3312368"/>
          </a:xfrm>
        </p:spPr>
        <p:txBody>
          <a:bodyPr>
            <a:normAutofit fontScale="92500" lnSpcReduction="10000"/>
          </a:bodyPr>
          <a:lstStyle/>
          <a:p>
            <a:pPr algn="just"/>
            <a:r>
              <a:rPr lang="he-IL" sz="2400" b="1" dirty="0" smtClean="0">
                <a:effectLst>
                  <a:outerShdw blurRad="38100" dist="38100" dir="2700000" algn="tl">
                    <a:srgbClr val="000000">
                      <a:alpha val="43137"/>
                    </a:srgbClr>
                  </a:outerShdw>
                </a:effectLst>
              </a:rPr>
              <a:t>תאונות בארגון</a:t>
            </a:r>
          </a:p>
          <a:p>
            <a:pPr algn="just"/>
            <a:r>
              <a:rPr lang="he-IL" sz="2400" b="1" dirty="0" err="1" smtClean="0">
                <a:effectLst>
                  <a:outerShdw blurRad="38100" dist="38100" dir="2700000" algn="tl">
                    <a:srgbClr val="000000">
                      <a:alpha val="43137"/>
                    </a:srgbClr>
                  </a:outerShdw>
                </a:effectLst>
              </a:rPr>
              <a:t>מינהל</a:t>
            </a:r>
            <a:r>
              <a:rPr lang="he-IL" sz="2400" b="1" dirty="0" smtClean="0">
                <a:effectLst>
                  <a:outerShdw blurRad="38100" dist="38100" dir="2700000" algn="tl">
                    <a:srgbClr val="000000">
                      <a:alpha val="43137"/>
                    </a:srgbClr>
                  </a:outerShdw>
                </a:effectLst>
              </a:rPr>
              <a:t> הבטיחות והבריאות התעסוקתית</a:t>
            </a:r>
          </a:p>
          <a:p>
            <a:pPr algn="just"/>
            <a:r>
              <a:rPr lang="he-IL" sz="2400" b="1" dirty="0" smtClean="0">
                <a:effectLst>
                  <a:outerShdw blurRad="38100" dist="38100" dir="2700000" algn="tl">
                    <a:srgbClr val="000000">
                      <a:alpha val="43137"/>
                    </a:srgbClr>
                  </a:outerShdw>
                </a:effectLst>
              </a:rPr>
              <a:t>המוסד לבטיחות ולגהות</a:t>
            </a:r>
          </a:p>
          <a:p>
            <a:pPr algn="just"/>
            <a:r>
              <a:rPr lang="he-IL" sz="2400" b="1" dirty="0" smtClean="0">
                <a:effectLst>
                  <a:outerShdw blurRad="38100" dist="38100" dir="2700000" algn="tl">
                    <a:srgbClr val="000000">
                      <a:alpha val="43137"/>
                    </a:srgbClr>
                  </a:outerShdw>
                </a:effectLst>
              </a:rPr>
              <a:t>גורמים מקצועיים – מומחים לדבר</a:t>
            </a:r>
          </a:p>
          <a:p>
            <a:pPr algn="just"/>
            <a:r>
              <a:rPr lang="he-IL" sz="2400" b="1" dirty="0" smtClean="0">
                <a:effectLst>
                  <a:outerShdw blurRad="38100" dist="38100" dir="2700000" algn="tl">
                    <a:srgbClr val="000000">
                      <a:alpha val="43137"/>
                    </a:srgbClr>
                  </a:outerShdw>
                </a:effectLst>
              </a:rPr>
              <a:t>פסיקה ישראלית</a:t>
            </a:r>
          </a:p>
          <a:p>
            <a:pPr algn="just"/>
            <a:r>
              <a:rPr lang="he-IL" sz="2400" b="1" dirty="0" smtClean="0">
                <a:effectLst>
                  <a:outerShdw blurRad="38100" dist="38100" dir="2700000" algn="tl">
                    <a:srgbClr val="000000">
                      <a:alpha val="43137"/>
                    </a:srgbClr>
                  </a:outerShdw>
                </a:effectLst>
              </a:rPr>
              <a:t>אינטרנט – המדיה </a:t>
            </a:r>
            <a:r>
              <a:rPr lang="he-IL" sz="2400" b="1" dirty="0" err="1" smtClean="0">
                <a:effectLst>
                  <a:outerShdw blurRad="38100" dist="38100" dir="2700000" algn="tl">
                    <a:srgbClr val="000000">
                      <a:alpha val="43137"/>
                    </a:srgbClr>
                  </a:outerShdw>
                </a:effectLst>
              </a:rPr>
              <a:t>הדגיטלית</a:t>
            </a:r>
            <a:endParaRPr lang="he-IL" sz="2400" b="1" dirty="0" smtClean="0">
              <a:effectLst>
                <a:outerShdw blurRad="38100" dist="38100" dir="2700000" algn="tl">
                  <a:srgbClr val="000000">
                    <a:alpha val="43137"/>
                  </a:srgbClr>
                </a:outerShdw>
              </a:effectLst>
            </a:endParaRPr>
          </a:p>
          <a:p>
            <a:pPr algn="just"/>
            <a:r>
              <a:rPr lang="he-IL" sz="2400" b="1" dirty="0" smtClean="0">
                <a:effectLst>
                  <a:outerShdw blurRad="38100" dist="38100" dir="2700000" algn="tl">
                    <a:srgbClr val="000000">
                      <a:alpha val="43137"/>
                    </a:srgbClr>
                  </a:outerShdw>
                </a:effectLst>
              </a:rPr>
              <a:t>חברים למקצוע</a:t>
            </a:r>
          </a:p>
          <a:p>
            <a:pPr algn="just"/>
            <a:endParaRPr lang="he-IL" sz="2400" b="1" dirty="0" smtClean="0">
              <a:effectLst>
                <a:outerShdw blurRad="38100" dist="38100" dir="2700000" algn="tl">
                  <a:srgbClr val="000000">
                    <a:alpha val="43137"/>
                  </a:srgbClr>
                </a:outerShdw>
              </a:effectLst>
            </a:endParaRPr>
          </a:p>
          <a:p>
            <a:pPr algn="just"/>
            <a:endParaRPr lang="he-IL" sz="2400" b="1" dirty="0">
              <a:effectLst>
                <a:outerShdw blurRad="38100" dist="38100" dir="2700000" algn="tl">
                  <a:srgbClr val="000000">
                    <a:alpha val="43137"/>
                  </a:srgbClr>
                </a:outerShdw>
              </a:effectLst>
            </a:endParaRPr>
          </a:p>
          <a:p>
            <a:pPr algn="just"/>
            <a:endParaRPr lang="he-IL" sz="2400" b="1" dirty="0" smtClean="0">
              <a:effectLst>
                <a:outerShdw blurRad="38100" dist="38100" dir="2700000" algn="tl">
                  <a:srgbClr val="000000">
                    <a:alpha val="43137"/>
                  </a:srgbClr>
                </a:outerShdw>
              </a:effectLst>
            </a:endParaRPr>
          </a:p>
          <a:p>
            <a:pPr algn="just"/>
            <a:endParaRPr lang="he-IL" sz="2400" b="1" dirty="0">
              <a:effectLst>
                <a:outerShdw blurRad="38100" dist="38100" dir="2700000" algn="tl">
                  <a:srgbClr val="000000">
                    <a:alpha val="43137"/>
                  </a:srgbClr>
                </a:outerShdw>
              </a:effectLst>
            </a:endParaRPr>
          </a:p>
          <a:p>
            <a:pPr algn="just"/>
            <a:endParaRPr lang="he-IL" sz="2400" b="1" dirty="0" smtClean="0">
              <a:effectLst>
                <a:outerShdw blurRad="38100" dist="38100" dir="2700000" algn="tl">
                  <a:srgbClr val="000000">
                    <a:alpha val="43137"/>
                  </a:srgbClr>
                </a:outerShdw>
              </a:effectLst>
            </a:endParaRPr>
          </a:p>
        </p:txBody>
      </p:sp>
      <p:sp>
        <p:nvSpPr>
          <p:cNvPr id="4" name="מציין מיקום של כותרת תחתונה 1"/>
          <p:cNvSpPr txBox="1">
            <a:spLocks/>
          </p:cNvSpPr>
          <p:nvPr/>
        </p:nvSpPr>
        <p:spPr>
          <a:xfrm>
            <a:off x="3203848" y="5877272"/>
            <a:ext cx="2895600" cy="590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עו"ד מאיר כהן  0528905768</a:t>
            </a:r>
          </a:p>
          <a:p>
            <a:pPr algn="ctr">
              <a:spcBef>
                <a:spcPct val="0"/>
              </a:spcBef>
              <a:buFontTx/>
              <a:buNone/>
            </a:pPr>
            <a:r>
              <a:rPr lang="en-US" altLang="he-IL" sz="1400" b="1" dirty="0" smtClean="0"/>
              <a:t>meircohen.law@gmail.com</a:t>
            </a:r>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9048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260648"/>
            <a:ext cx="7620000" cy="781558"/>
          </a:xfrm>
        </p:spPr>
        <p:txBody>
          <a:bodyPr>
            <a:normAutofit fontScale="90000"/>
          </a:bodyPr>
          <a:lstStyle/>
          <a:p>
            <a:pPr algn="r"/>
            <a:r>
              <a:rPr lang="he-IL" sz="3200" b="1" dirty="0" smtClean="0">
                <a:solidFill>
                  <a:srgbClr val="FF0000"/>
                </a:solidFill>
                <a:effectLst>
                  <a:outerShdw blurRad="38100" dist="38100" dir="2700000" algn="tl">
                    <a:srgbClr val="000000">
                      <a:alpha val="43137"/>
                    </a:srgbClr>
                  </a:outerShdw>
                </a:effectLst>
              </a:rPr>
              <a:t>אסונות </a:t>
            </a:r>
            <a:r>
              <a:rPr lang="he-IL" sz="3200" b="1" dirty="0">
                <a:solidFill>
                  <a:srgbClr val="FF0000"/>
                </a:solidFill>
                <a:effectLst>
                  <a:outerShdw blurRad="38100" dist="38100" dir="2700000" algn="tl">
                    <a:srgbClr val="000000">
                      <a:alpha val="43137"/>
                    </a:srgbClr>
                  </a:outerShdw>
                </a:effectLst>
              </a:rPr>
              <a:t>דומים </a:t>
            </a:r>
            <a:r>
              <a:rPr lang="he-IL" sz="3200" b="1" dirty="0" smtClean="0">
                <a:solidFill>
                  <a:srgbClr val="FF0000"/>
                </a:solidFill>
                <a:effectLst>
                  <a:outerShdw blurRad="38100" dist="38100" dir="2700000" algn="tl">
                    <a:srgbClr val="000000">
                      <a:alpha val="43137"/>
                    </a:srgbClr>
                  </a:outerShdw>
                </a:effectLst>
              </a:rPr>
              <a:t>קודמים</a:t>
            </a:r>
            <a:br>
              <a:rPr lang="he-IL" sz="3200" b="1" dirty="0" smtClean="0">
                <a:solidFill>
                  <a:srgbClr val="FF0000"/>
                </a:solidFill>
                <a:effectLst>
                  <a:outerShdw blurRad="38100" dist="38100" dir="2700000" algn="tl">
                    <a:srgbClr val="000000">
                      <a:alpha val="43137"/>
                    </a:srgbClr>
                  </a:outerShdw>
                </a:effectLst>
              </a:rPr>
            </a:br>
            <a:r>
              <a:rPr lang="he-IL" sz="3200" b="1" dirty="0" smtClean="0">
                <a:solidFill>
                  <a:srgbClr val="0033CC"/>
                </a:solidFill>
                <a:effectLst>
                  <a:outerShdw blurRad="38100" dist="38100" dir="2700000" algn="tl">
                    <a:srgbClr val="000000">
                      <a:alpha val="43137"/>
                    </a:srgbClr>
                  </a:outerShdw>
                </a:effectLst>
              </a:rPr>
              <a:t>אמוניום </a:t>
            </a:r>
            <a:r>
              <a:rPr lang="he-IL" sz="3200" b="1" dirty="0">
                <a:solidFill>
                  <a:srgbClr val="0033CC"/>
                </a:solidFill>
                <a:effectLst>
                  <a:outerShdw blurRad="38100" dist="38100" dir="2700000" algn="tl">
                    <a:srgbClr val="000000">
                      <a:alpha val="43137"/>
                    </a:srgbClr>
                  </a:outerShdw>
                </a:effectLst>
              </a:rPr>
              <a:t>חנקתי </a:t>
            </a:r>
          </a:p>
        </p:txBody>
      </p:sp>
      <p:sp>
        <p:nvSpPr>
          <p:cNvPr id="3" name="מציין מיקום תוכן 2"/>
          <p:cNvSpPr>
            <a:spLocks noGrp="1"/>
          </p:cNvSpPr>
          <p:nvPr>
            <p:ph idx="1"/>
          </p:nvPr>
        </p:nvSpPr>
        <p:spPr>
          <a:xfrm>
            <a:off x="467544" y="1052736"/>
            <a:ext cx="8208912" cy="5328592"/>
          </a:xfrm>
        </p:spPr>
        <p:txBody>
          <a:bodyPr>
            <a:noAutofit/>
          </a:bodyPr>
          <a:lstStyle/>
          <a:p>
            <a:pPr marL="0" indent="0" algn="just" fontAlgn="base">
              <a:buNone/>
            </a:pPr>
            <a:r>
              <a:rPr lang="he-IL" sz="2400" b="1" dirty="0" smtClean="0">
                <a:solidFill>
                  <a:srgbClr val="0033CC"/>
                </a:solidFill>
                <a:effectLst>
                  <a:outerShdw blurRad="38100" dist="38100" dir="2700000" algn="tl">
                    <a:srgbClr val="000000">
                      <a:alpha val="43137"/>
                    </a:srgbClr>
                  </a:outerShdw>
                </a:effectLst>
              </a:rPr>
              <a:t>16.04.1947</a:t>
            </a:r>
          </a:p>
          <a:p>
            <a:pPr algn="just" fontAlgn="base"/>
            <a:r>
              <a:rPr lang="he-IL" sz="2400" dirty="0" smtClean="0"/>
              <a:t>אסון </a:t>
            </a:r>
            <a:r>
              <a:rPr lang="he-IL" sz="2400" dirty="0"/>
              <a:t>טקסס סיטי, </a:t>
            </a:r>
            <a:r>
              <a:rPr lang="he-IL" sz="2400" dirty="0" smtClean="0"/>
              <a:t>האסון </a:t>
            </a:r>
            <a:r>
              <a:rPr lang="he-IL" sz="2400" dirty="0"/>
              <a:t>התעשייתי הגרוע ביותר בתולדות ארה"ב, התחולל גם הוא כתוצאה מהתלקחות </a:t>
            </a:r>
            <a:r>
              <a:rPr lang="he-IL" sz="2400" dirty="0" err="1" smtClean="0"/>
              <a:t>באוניית</a:t>
            </a:r>
            <a:r>
              <a:rPr lang="he-IL" sz="2400" dirty="0" smtClean="0"/>
              <a:t> </a:t>
            </a:r>
            <a:r>
              <a:rPr lang="he-IL" sz="2400" dirty="0"/>
              <a:t>ה-</a:t>
            </a:r>
            <a:r>
              <a:rPr lang="en-US" sz="2400" dirty="0"/>
              <a:t>SS </a:t>
            </a:r>
            <a:r>
              <a:rPr lang="en-US" sz="2400" dirty="0" err="1"/>
              <a:t>Grandcamp</a:t>
            </a:r>
            <a:r>
              <a:rPr lang="en-US" sz="2400" dirty="0"/>
              <a:t>.</a:t>
            </a:r>
          </a:p>
          <a:p>
            <a:pPr algn="just" fontAlgn="base"/>
            <a:r>
              <a:rPr lang="he-IL" sz="2400" dirty="0" smtClean="0"/>
              <a:t>מלחים מזהים </a:t>
            </a:r>
            <a:r>
              <a:rPr lang="he-IL" sz="2400" dirty="0"/>
              <a:t>עשן </a:t>
            </a:r>
            <a:r>
              <a:rPr lang="he-IL" sz="2400" dirty="0" smtClean="0"/>
              <a:t>כתום </a:t>
            </a:r>
            <a:r>
              <a:rPr lang="he-IL" sz="2400" dirty="0"/>
              <a:t>עולה מבטן </a:t>
            </a:r>
            <a:r>
              <a:rPr lang="he-IL" sz="2400" dirty="0" err="1" smtClean="0"/>
              <a:t>האוניה</a:t>
            </a:r>
            <a:r>
              <a:rPr lang="he-IL" sz="2400" dirty="0"/>
              <a:t>. </a:t>
            </a:r>
            <a:endParaRPr lang="he-IL" sz="2400" dirty="0" smtClean="0"/>
          </a:p>
          <a:p>
            <a:pPr algn="just" fontAlgn="base"/>
            <a:r>
              <a:rPr lang="he-IL" sz="2400" dirty="0" smtClean="0"/>
              <a:t>כנראה שמישהו </a:t>
            </a:r>
            <a:r>
              <a:rPr lang="he-IL" sz="2400" dirty="0"/>
              <a:t>זרק בדל סיגריה בוער אל תוך המחסנים. </a:t>
            </a:r>
            <a:endParaRPr lang="he-IL" sz="2400" dirty="0" smtClean="0"/>
          </a:p>
          <a:p>
            <a:pPr algn="just" fontAlgn="base"/>
            <a:r>
              <a:rPr lang="he-IL" sz="2400" dirty="0" smtClean="0"/>
              <a:t>לאחר מספר דקות, פיצוץ אדיר שגורם </a:t>
            </a:r>
            <a:r>
              <a:rPr lang="he-IL" sz="2400" dirty="0"/>
              <a:t>למותם של יותר </a:t>
            </a:r>
            <a:r>
              <a:rPr lang="he-IL" sz="2400" b="1" dirty="0">
                <a:solidFill>
                  <a:srgbClr val="3333CC"/>
                </a:solidFill>
                <a:effectLst>
                  <a:outerShdw blurRad="38100" dist="38100" dir="2700000" algn="tl">
                    <a:srgbClr val="000000">
                      <a:alpha val="43137"/>
                    </a:srgbClr>
                  </a:outerShdw>
                </a:effectLst>
              </a:rPr>
              <a:t>מ-500</a:t>
            </a:r>
            <a:r>
              <a:rPr lang="he-IL" sz="2400" dirty="0"/>
              <a:t> בני אדם, ביניהם </a:t>
            </a:r>
            <a:r>
              <a:rPr lang="he-IL" sz="2400" b="1" dirty="0">
                <a:solidFill>
                  <a:srgbClr val="FF0000"/>
                </a:solidFill>
              </a:rPr>
              <a:t>מלחים, לוחמי אש ותושבים שהגיעו לצפות במאמצי הכיבוי</a:t>
            </a:r>
            <a:r>
              <a:rPr lang="he-IL" sz="2400" dirty="0"/>
              <a:t>. </a:t>
            </a:r>
            <a:endParaRPr lang="he-IL" sz="2400" dirty="0" smtClean="0"/>
          </a:p>
          <a:p>
            <a:pPr algn="just" fontAlgn="base"/>
            <a:r>
              <a:rPr lang="he-IL" sz="2400" dirty="0" smtClean="0"/>
              <a:t>יותר </a:t>
            </a:r>
            <a:r>
              <a:rPr lang="he-IL" sz="2400" dirty="0"/>
              <a:t>מ-1,000 בניינים נהרסו בפיצוץ, שגרם לעוגן של </a:t>
            </a:r>
            <a:r>
              <a:rPr lang="he-IL" sz="2400" dirty="0" err="1"/>
              <a:t>האונייה</a:t>
            </a:r>
            <a:r>
              <a:rPr lang="he-IL" sz="2400" dirty="0"/>
              <a:t> להתעופף למרחק של יותר מקילומטר</a:t>
            </a:r>
            <a:r>
              <a:rPr lang="he-IL" sz="2400" dirty="0" smtClean="0"/>
              <a:t>.</a:t>
            </a:r>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5" name="מלבן 4"/>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6"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278102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38200" y="1124744"/>
            <a:ext cx="7620000" cy="5040560"/>
          </a:xfrm>
        </p:spPr>
        <p:txBody>
          <a:bodyPr>
            <a:noAutofit/>
          </a:bodyPr>
          <a:lstStyle/>
          <a:p>
            <a:pPr algn="just" fontAlgn="base"/>
            <a:r>
              <a:rPr lang="he-IL" sz="2400" b="1" dirty="0" smtClean="0">
                <a:solidFill>
                  <a:srgbClr val="0033CC"/>
                </a:solidFill>
                <a:effectLst>
                  <a:outerShdw blurRad="38100" dist="38100" dir="2700000" algn="tl">
                    <a:srgbClr val="000000">
                      <a:alpha val="43137"/>
                    </a:srgbClr>
                  </a:outerShdw>
                </a:effectLst>
              </a:rPr>
              <a:t>בגרמניה </a:t>
            </a:r>
            <a:r>
              <a:rPr lang="he-IL" sz="2400" dirty="0"/>
              <a:t>שני עשורים מוקדם יותר, </a:t>
            </a:r>
            <a:r>
              <a:rPr lang="he-IL" sz="2400" dirty="0" smtClean="0"/>
              <a:t>מצבור </a:t>
            </a:r>
            <a:r>
              <a:rPr lang="he-IL" sz="2400" dirty="0"/>
              <a:t>של </a:t>
            </a:r>
            <a:r>
              <a:rPr lang="he-IL" sz="2400" b="1" dirty="0">
                <a:solidFill>
                  <a:srgbClr val="FF0000"/>
                </a:solidFill>
                <a:effectLst>
                  <a:outerShdw blurRad="38100" dist="38100" dir="2700000" algn="tl">
                    <a:srgbClr val="000000">
                      <a:alpha val="43137"/>
                    </a:srgbClr>
                  </a:outerShdw>
                </a:effectLst>
              </a:rPr>
              <a:t>אמוניום חנקתי </a:t>
            </a:r>
            <a:r>
              <a:rPr lang="he-IL" sz="2400" dirty="0"/>
              <a:t>התפוצץ במפעל </a:t>
            </a:r>
            <a:r>
              <a:rPr lang="he-IL" sz="2400" dirty="0" err="1"/>
              <a:t>באופאו</a:t>
            </a:r>
            <a:r>
              <a:rPr lang="he-IL" sz="2400" dirty="0"/>
              <a:t> </a:t>
            </a:r>
            <a:r>
              <a:rPr lang="he-IL" sz="2400" dirty="0" smtClean="0"/>
              <a:t>(</a:t>
            </a:r>
            <a:r>
              <a:rPr lang="he-IL" sz="2400" dirty="0" err="1" smtClean="0"/>
              <a:t>לודוויגהאפן</a:t>
            </a:r>
            <a:r>
              <a:rPr lang="he-IL" sz="2400" dirty="0"/>
              <a:t>). </a:t>
            </a:r>
            <a:endParaRPr lang="he-IL" sz="2400" dirty="0" smtClean="0"/>
          </a:p>
          <a:p>
            <a:pPr marL="0" indent="0" algn="just" fontAlgn="base">
              <a:buNone/>
            </a:pPr>
            <a:endParaRPr lang="he-IL" sz="1000" dirty="0" smtClean="0"/>
          </a:p>
          <a:p>
            <a:pPr algn="just" fontAlgn="base"/>
            <a:r>
              <a:rPr lang="he-IL" sz="2400" dirty="0" smtClean="0"/>
              <a:t>עובדי </a:t>
            </a:r>
            <a:r>
              <a:rPr lang="he-IL" sz="2400" dirty="0"/>
              <a:t>המפעל השתמשו </a:t>
            </a:r>
            <a:r>
              <a:rPr lang="he-IL" sz="2400" b="1" dirty="0">
                <a:solidFill>
                  <a:srgbClr val="FF0000"/>
                </a:solidFill>
                <a:effectLst>
                  <a:outerShdw blurRad="38100" dist="38100" dir="2700000" algn="tl">
                    <a:srgbClr val="000000">
                      <a:alpha val="43137"/>
                    </a:srgbClr>
                  </a:outerShdw>
                </a:effectLst>
              </a:rPr>
              <a:t>בחומרי נפץ </a:t>
            </a:r>
            <a:r>
              <a:rPr lang="he-IL" sz="2400" dirty="0" smtClean="0"/>
              <a:t>להפרדת גושים </a:t>
            </a:r>
            <a:r>
              <a:rPr lang="he-IL" sz="2400" dirty="0"/>
              <a:t>של התרכובת הכימית שהתמוססו והתחברו לגושים של </a:t>
            </a:r>
            <a:r>
              <a:rPr lang="he-IL" sz="2400" b="1" dirty="0">
                <a:solidFill>
                  <a:srgbClr val="FF0000"/>
                </a:solidFill>
                <a:effectLst>
                  <a:outerShdw blurRad="38100" dist="38100" dir="2700000" algn="tl">
                    <a:srgbClr val="000000">
                      <a:alpha val="43137"/>
                    </a:srgbClr>
                  </a:outerShdw>
                </a:effectLst>
              </a:rPr>
              <a:t>אמוניום סולפט. </a:t>
            </a:r>
            <a:endParaRPr lang="he-IL" sz="2400" b="1" dirty="0" smtClean="0">
              <a:solidFill>
                <a:srgbClr val="FF0000"/>
              </a:solidFill>
              <a:effectLst>
                <a:outerShdw blurRad="38100" dist="38100" dir="2700000" algn="tl">
                  <a:srgbClr val="000000">
                    <a:alpha val="43137"/>
                  </a:srgbClr>
                </a:outerShdw>
              </a:effectLst>
            </a:endParaRPr>
          </a:p>
          <a:p>
            <a:pPr marL="0" indent="0" algn="just" fontAlgn="base">
              <a:buNone/>
            </a:pPr>
            <a:endParaRPr lang="he-IL" sz="1000" b="1" dirty="0" smtClean="0">
              <a:solidFill>
                <a:srgbClr val="FF0000"/>
              </a:solidFill>
              <a:effectLst>
                <a:outerShdw blurRad="38100" dist="38100" dir="2700000" algn="tl">
                  <a:srgbClr val="000000">
                    <a:alpha val="43137"/>
                  </a:srgbClr>
                </a:outerShdw>
              </a:effectLst>
            </a:endParaRPr>
          </a:p>
          <a:p>
            <a:pPr algn="just" fontAlgn="base"/>
            <a:r>
              <a:rPr lang="he-IL" sz="2400" dirty="0" smtClean="0"/>
              <a:t>יותר </a:t>
            </a:r>
            <a:r>
              <a:rPr lang="he-IL" sz="2400" dirty="0"/>
              <a:t>מ-</a:t>
            </a:r>
            <a:r>
              <a:rPr lang="he-IL" sz="2400" b="1" dirty="0">
                <a:solidFill>
                  <a:srgbClr val="FF0000"/>
                </a:solidFill>
                <a:effectLst>
                  <a:outerShdw blurRad="38100" dist="38100" dir="2700000" algn="tl">
                    <a:srgbClr val="000000">
                      <a:alpha val="43137"/>
                    </a:srgbClr>
                  </a:outerShdw>
                </a:effectLst>
              </a:rPr>
              <a:t>4,000 טון </a:t>
            </a:r>
            <a:r>
              <a:rPr lang="he-IL" sz="2400" dirty="0" smtClean="0"/>
              <a:t>התפוצצו </a:t>
            </a:r>
            <a:r>
              <a:rPr lang="he-IL" sz="2400" dirty="0"/>
              <a:t>במפעל והשמידו אותו כליל, יחד עם רוב חלקי העיר</a:t>
            </a:r>
            <a:r>
              <a:rPr lang="he-IL" sz="2400" dirty="0" smtClean="0"/>
              <a:t>.</a:t>
            </a:r>
          </a:p>
          <a:p>
            <a:pPr marL="0" indent="0" algn="just" fontAlgn="base">
              <a:buNone/>
            </a:pPr>
            <a:r>
              <a:rPr lang="he-IL" sz="1000" dirty="0" smtClean="0"/>
              <a:t> </a:t>
            </a:r>
          </a:p>
          <a:p>
            <a:pPr algn="just" fontAlgn="base"/>
            <a:r>
              <a:rPr lang="he-IL" sz="2400" dirty="0" smtClean="0"/>
              <a:t>יותר </a:t>
            </a:r>
            <a:r>
              <a:rPr lang="he-IL" sz="2400" b="1" dirty="0">
                <a:solidFill>
                  <a:srgbClr val="3333CC"/>
                </a:solidFill>
                <a:effectLst>
                  <a:outerShdw blurRad="38100" dist="38100" dir="2700000" algn="tl">
                    <a:srgbClr val="000000">
                      <a:alpha val="43137"/>
                    </a:srgbClr>
                  </a:outerShdw>
                </a:effectLst>
              </a:rPr>
              <a:t>מ-500</a:t>
            </a:r>
            <a:r>
              <a:rPr lang="he-IL" sz="2400" dirty="0"/>
              <a:t> בני אדם נספו </a:t>
            </a:r>
            <a:r>
              <a:rPr lang="he-IL" sz="2400" dirty="0" smtClean="0"/>
              <a:t>בפיצוץ.</a:t>
            </a:r>
            <a:endParaRPr lang="he-IL" sz="2400" dirty="0"/>
          </a:p>
        </p:txBody>
      </p:sp>
      <p:sp>
        <p:nvSpPr>
          <p:cNvPr id="4" name="כותרת 1"/>
          <p:cNvSpPr>
            <a:spLocks noGrp="1"/>
          </p:cNvSpPr>
          <p:nvPr>
            <p:ph type="title"/>
          </p:nvPr>
        </p:nvSpPr>
        <p:spPr>
          <a:xfrm>
            <a:off x="3563888" y="260648"/>
            <a:ext cx="4894312" cy="864096"/>
          </a:xfrm>
        </p:spPr>
        <p:txBody>
          <a:bodyPr>
            <a:normAutofit fontScale="90000"/>
          </a:bodyPr>
          <a:lstStyle/>
          <a:p>
            <a:pPr algn="r"/>
            <a:r>
              <a:rPr lang="he-IL" sz="3200" b="1" dirty="0" smtClean="0">
                <a:solidFill>
                  <a:srgbClr val="FF0000"/>
                </a:solidFill>
                <a:effectLst>
                  <a:outerShdw blurRad="38100" dist="38100" dir="2700000" algn="tl">
                    <a:srgbClr val="000000">
                      <a:alpha val="43137"/>
                    </a:srgbClr>
                  </a:outerShdw>
                </a:effectLst>
              </a:rPr>
              <a:t>אסונות </a:t>
            </a:r>
            <a:r>
              <a:rPr lang="he-IL" sz="3200" b="1" dirty="0">
                <a:solidFill>
                  <a:srgbClr val="FF0000"/>
                </a:solidFill>
                <a:effectLst>
                  <a:outerShdw blurRad="38100" dist="38100" dir="2700000" algn="tl">
                    <a:srgbClr val="000000">
                      <a:alpha val="43137"/>
                    </a:srgbClr>
                  </a:outerShdw>
                </a:effectLst>
              </a:rPr>
              <a:t>דומים </a:t>
            </a:r>
            <a:r>
              <a:rPr lang="he-IL" sz="3200" b="1" dirty="0" smtClean="0">
                <a:solidFill>
                  <a:srgbClr val="FF0000"/>
                </a:solidFill>
                <a:effectLst>
                  <a:outerShdw blurRad="38100" dist="38100" dir="2700000" algn="tl">
                    <a:srgbClr val="000000">
                      <a:alpha val="43137"/>
                    </a:srgbClr>
                  </a:outerShdw>
                </a:effectLst>
              </a:rPr>
              <a:t>קודמים</a:t>
            </a:r>
            <a:br>
              <a:rPr lang="he-IL" sz="3200" b="1" dirty="0" smtClean="0">
                <a:solidFill>
                  <a:srgbClr val="FF0000"/>
                </a:solidFill>
                <a:effectLst>
                  <a:outerShdw blurRad="38100" dist="38100" dir="2700000" algn="tl">
                    <a:srgbClr val="000000">
                      <a:alpha val="43137"/>
                    </a:srgbClr>
                  </a:outerShdw>
                </a:effectLst>
              </a:rPr>
            </a:br>
            <a:r>
              <a:rPr lang="he-IL" sz="3200" b="1" dirty="0" smtClean="0">
                <a:solidFill>
                  <a:srgbClr val="0033CC"/>
                </a:solidFill>
                <a:effectLst>
                  <a:outerShdw blurRad="38100" dist="38100" dir="2700000" algn="tl">
                    <a:srgbClr val="000000">
                      <a:alpha val="43137"/>
                    </a:srgbClr>
                  </a:outerShdw>
                </a:effectLst>
              </a:rPr>
              <a:t>אמוניום </a:t>
            </a:r>
            <a:r>
              <a:rPr lang="he-IL" sz="3200" b="1" dirty="0">
                <a:solidFill>
                  <a:srgbClr val="0033CC"/>
                </a:solidFill>
                <a:effectLst>
                  <a:outerShdw blurRad="38100" dist="38100" dir="2700000" algn="tl">
                    <a:srgbClr val="000000">
                      <a:alpha val="43137"/>
                    </a:srgbClr>
                  </a:outerShdw>
                </a:effectLst>
              </a:rPr>
              <a:t>חנקתי </a:t>
            </a:r>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7"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107281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9552" y="1556792"/>
            <a:ext cx="8052048" cy="2808312"/>
          </a:xfrm>
        </p:spPr>
        <p:txBody>
          <a:bodyPr>
            <a:normAutofit/>
          </a:bodyPr>
          <a:lstStyle/>
          <a:p>
            <a:pPr marL="0" indent="0" algn="ctr">
              <a:buNone/>
            </a:pPr>
            <a:r>
              <a:rPr lang="he-IL" sz="8000" b="1" dirty="0" smtClean="0">
                <a:solidFill>
                  <a:srgbClr val="0000FF"/>
                </a:solidFill>
                <a:effectLst>
                  <a:outerShdw blurRad="38100" dist="38100" dir="2700000" algn="tl">
                    <a:srgbClr val="000000">
                      <a:alpha val="43137"/>
                    </a:srgbClr>
                  </a:outerShdw>
                </a:effectLst>
              </a:rPr>
              <a:t>הסקת מסקנות</a:t>
            </a:r>
          </a:p>
          <a:p>
            <a:pPr marL="0" indent="0" algn="ctr">
              <a:buNone/>
            </a:pPr>
            <a:r>
              <a:rPr lang="he-IL" sz="8000" b="1" dirty="0" smtClean="0">
                <a:solidFill>
                  <a:srgbClr val="FF0000"/>
                </a:solidFill>
                <a:effectLst>
                  <a:outerShdw blurRad="38100" dist="38100" dir="2700000" algn="tl">
                    <a:srgbClr val="000000">
                      <a:alpha val="43137"/>
                    </a:srgbClr>
                  </a:outerShdw>
                </a:effectLst>
              </a:rPr>
              <a:t>... ומה בישראל</a:t>
            </a:r>
            <a:endParaRPr lang="he-IL" sz="8000" b="1" dirty="0">
              <a:solidFill>
                <a:srgbClr val="FF0000"/>
              </a:solidFill>
              <a:effectLst>
                <a:outerShdw blurRad="38100" dist="38100" dir="2700000" algn="tl">
                  <a:srgbClr val="000000">
                    <a:alpha val="43137"/>
                  </a:srgbClr>
                </a:outerShdw>
              </a:effectLst>
            </a:endParaRPr>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5" name="מלבן 4"/>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6"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136076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9552" y="1324980"/>
            <a:ext cx="7834908" cy="4248472"/>
          </a:xfrm>
        </p:spPr>
        <p:txBody>
          <a:bodyPr>
            <a:normAutofit/>
          </a:bodyPr>
          <a:lstStyle/>
          <a:p>
            <a:pPr marL="0" lvl="0" indent="0" defTabSz="914400" rtl="0" eaLnBrk="0" fontAlgn="base" hangingPunct="0">
              <a:lnSpc>
                <a:spcPct val="100000"/>
              </a:lnSpc>
              <a:spcBef>
                <a:spcPct val="0"/>
              </a:spcBef>
              <a:spcAft>
                <a:spcPct val="0"/>
              </a:spcAft>
              <a:buSzTx/>
              <a:buNone/>
            </a:pPr>
            <a:r>
              <a:rPr lang="he-IL" altLang="he-IL" dirty="0">
                <a:solidFill>
                  <a:srgbClr val="000000"/>
                </a:solidFill>
                <a:latin typeface="Arial" panose="020B0604020202020204" pitchFamily="34" charset="0"/>
                <a:cs typeface="Arial" panose="020B0604020202020204" pitchFamily="34" charset="0"/>
              </a:rPr>
              <a:t>בישראל נעשה שימוש נרחב באמוניום חנקתי לצרכי חקלאות ולצרכי ייצור תעשייתי. </a:t>
            </a:r>
            <a:endParaRPr lang="he-IL" altLang="he-IL" dirty="0" smtClean="0">
              <a:solidFill>
                <a:srgbClr val="000000"/>
              </a:solidFill>
              <a:latin typeface="Arial" panose="020B0604020202020204" pitchFamily="34" charset="0"/>
              <a:cs typeface="Arial" panose="020B0604020202020204" pitchFamily="34" charset="0"/>
            </a:endParaRPr>
          </a:p>
          <a:p>
            <a:pPr marL="0" lvl="0" indent="0" defTabSz="914400" rtl="0" eaLnBrk="0" fontAlgn="base" hangingPunct="0">
              <a:lnSpc>
                <a:spcPct val="100000"/>
              </a:lnSpc>
              <a:spcBef>
                <a:spcPct val="0"/>
              </a:spcBef>
              <a:spcAft>
                <a:spcPct val="0"/>
              </a:spcAft>
              <a:buSzTx/>
              <a:buNone/>
            </a:pPr>
            <a:endParaRPr lang="he-IL" altLang="he-IL" dirty="0" smtClean="0">
              <a:solidFill>
                <a:srgbClr val="000000"/>
              </a:solidFill>
              <a:latin typeface="Arial" panose="020B0604020202020204" pitchFamily="34" charset="0"/>
              <a:cs typeface="Arial" panose="020B0604020202020204" pitchFamily="34" charset="0"/>
            </a:endParaRPr>
          </a:p>
          <a:p>
            <a:pPr marL="0" lvl="0" indent="0" defTabSz="914400" rtl="0" eaLnBrk="0" fontAlgn="base" hangingPunct="0">
              <a:lnSpc>
                <a:spcPct val="100000"/>
              </a:lnSpc>
              <a:spcBef>
                <a:spcPct val="0"/>
              </a:spcBef>
              <a:spcAft>
                <a:spcPct val="0"/>
              </a:spcAft>
              <a:buSzTx/>
              <a:buNone/>
            </a:pPr>
            <a:r>
              <a:rPr lang="he-IL" altLang="he-IL"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בשימוש</a:t>
            </a:r>
            <a:endParaRPr lang="he-IL" altLang="he-IL"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defTabSz="914400" rtl="0" eaLnBrk="0" fontAlgn="base" hangingPunct="0">
              <a:lnSpc>
                <a:spcPct val="100000"/>
              </a:lnSpc>
              <a:spcBef>
                <a:spcPct val="0"/>
              </a:spcBef>
              <a:spcAft>
                <a:spcPct val="0"/>
              </a:spcAft>
              <a:buSzTx/>
              <a:buNone/>
            </a:pPr>
            <a:r>
              <a:rPr lang="he-IL" altLang="he-IL" dirty="0" smtClean="0">
                <a:solidFill>
                  <a:srgbClr val="000000"/>
                </a:solidFill>
                <a:latin typeface="Arial" panose="020B0604020202020204" pitchFamily="34" charset="0"/>
                <a:cs typeface="Arial" panose="020B0604020202020204" pitchFamily="34" charset="0"/>
              </a:rPr>
              <a:t>השימוש </a:t>
            </a:r>
            <a:r>
              <a:rPr lang="he-IL" altLang="he-IL" dirty="0">
                <a:solidFill>
                  <a:srgbClr val="000000"/>
                </a:solidFill>
                <a:latin typeface="Arial" panose="020B0604020202020204" pitchFamily="34" charset="0"/>
                <a:cs typeface="Arial" panose="020B0604020202020204" pitchFamily="34" charset="0"/>
              </a:rPr>
              <a:t>בחומר </a:t>
            </a:r>
            <a:r>
              <a:rPr lang="he-IL" altLang="he-IL" dirty="0" smtClean="0">
                <a:solidFill>
                  <a:srgbClr val="000000"/>
                </a:solidFill>
                <a:latin typeface="Arial" panose="020B0604020202020204" pitchFamily="34" charset="0"/>
                <a:cs typeface="Arial" panose="020B0604020202020204" pitchFamily="34" charset="0"/>
              </a:rPr>
              <a:t>נעשה בשתי </a:t>
            </a:r>
            <a:r>
              <a:rPr lang="he-IL" altLang="he-IL" dirty="0">
                <a:solidFill>
                  <a:srgbClr val="000000"/>
                </a:solidFill>
                <a:latin typeface="Arial" panose="020B0604020202020204" pitchFamily="34" charset="0"/>
                <a:cs typeface="Arial" panose="020B0604020202020204" pitchFamily="34" charset="0"/>
              </a:rPr>
              <a:t>תצורות שימוש עיקריות: </a:t>
            </a:r>
            <a:endParaRPr lang="he-IL" altLang="he-IL" dirty="0" smtClean="0">
              <a:solidFill>
                <a:srgbClr val="000000"/>
              </a:solidFill>
              <a:latin typeface="Arial" panose="020B0604020202020204" pitchFamily="34" charset="0"/>
              <a:cs typeface="Arial" panose="020B0604020202020204" pitchFamily="34" charset="0"/>
            </a:endParaRPr>
          </a:p>
          <a:p>
            <a:pPr defTabSz="914400" eaLnBrk="0" fontAlgn="base" hangingPunct="0">
              <a:lnSpc>
                <a:spcPct val="100000"/>
              </a:lnSpc>
              <a:spcBef>
                <a:spcPct val="0"/>
              </a:spcBef>
              <a:spcAft>
                <a:spcPct val="0"/>
              </a:spcAft>
              <a:buSzTx/>
            </a:pPr>
            <a:r>
              <a:rPr lang="he-IL" altLang="he-IL" dirty="0" smtClean="0">
                <a:solidFill>
                  <a:srgbClr val="000000"/>
                </a:solidFill>
                <a:latin typeface="Arial" panose="020B0604020202020204" pitchFamily="34" charset="0"/>
                <a:cs typeface="Arial" panose="020B0604020202020204" pitchFamily="34" charset="0"/>
              </a:rPr>
              <a:t>אמוניום </a:t>
            </a:r>
            <a:r>
              <a:rPr lang="he-IL" altLang="he-IL" dirty="0" err="1">
                <a:solidFill>
                  <a:srgbClr val="000000"/>
                </a:solidFill>
                <a:latin typeface="Arial" panose="020B0604020202020204" pitchFamily="34" charset="0"/>
                <a:cs typeface="Arial" panose="020B0604020202020204" pitchFamily="34" charset="0"/>
              </a:rPr>
              <a:t>ניטראט</a:t>
            </a:r>
            <a:r>
              <a:rPr lang="he-IL" altLang="he-IL" dirty="0">
                <a:solidFill>
                  <a:srgbClr val="000000"/>
                </a:solidFill>
                <a:latin typeface="Arial" panose="020B0604020202020204" pitchFamily="34" charset="0"/>
                <a:cs typeface="Arial" panose="020B0604020202020204" pitchFamily="34" charset="0"/>
              </a:rPr>
              <a:t> בצפיפות נמוכה, שמשמש במחצבות ולפיצוצים מבוקרים, </a:t>
            </a:r>
            <a:endParaRPr lang="he-IL" altLang="he-IL" dirty="0" smtClean="0">
              <a:solidFill>
                <a:srgbClr val="000000"/>
              </a:solidFill>
              <a:latin typeface="Arial" panose="020B0604020202020204" pitchFamily="34" charset="0"/>
              <a:cs typeface="Arial" panose="020B0604020202020204" pitchFamily="34" charset="0"/>
            </a:endParaRPr>
          </a:p>
          <a:p>
            <a:pPr defTabSz="914400" eaLnBrk="0" fontAlgn="base" hangingPunct="0">
              <a:lnSpc>
                <a:spcPct val="100000"/>
              </a:lnSpc>
              <a:spcBef>
                <a:spcPct val="0"/>
              </a:spcBef>
              <a:spcAft>
                <a:spcPct val="0"/>
              </a:spcAft>
              <a:buSzTx/>
            </a:pPr>
            <a:r>
              <a:rPr lang="he-IL" altLang="he-IL" dirty="0" smtClean="0">
                <a:solidFill>
                  <a:srgbClr val="000000"/>
                </a:solidFill>
                <a:latin typeface="Arial" panose="020B0604020202020204" pitchFamily="34" charset="0"/>
                <a:cs typeface="Arial" panose="020B0604020202020204" pitchFamily="34" charset="0"/>
              </a:rPr>
              <a:t>אמוניום </a:t>
            </a:r>
            <a:r>
              <a:rPr lang="he-IL" altLang="he-IL" dirty="0" err="1">
                <a:solidFill>
                  <a:srgbClr val="000000"/>
                </a:solidFill>
                <a:latin typeface="Arial" panose="020B0604020202020204" pitchFamily="34" charset="0"/>
                <a:cs typeface="Arial" panose="020B0604020202020204" pitchFamily="34" charset="0"/>
              </a:rPr>
              <a:t>ניטראט</a:t>
            </a:r>
            <a:r>
              <a:rPr lang="he-IL" altLang="he-IL" dirty="0">
                <a:solidFill>
                  <a:srgbClr val="000000"/>
                </a:solidFill>
                <a:latin typeface="Arial" panose="020B0604020202020204" pitchFamily="34" charset="0"/>
                <a:cs typeface="Arial" panose="020B0604020202020204" pitchFamily="34" charset="0"/>
              </a:rPr>
              <a:t> בצפיפות גבוהה יותר ליצירת דשן, ותערובות ותמיסות דשנים. </a:t>
            </a:r>
          </a:p>
          <a:p>
            <a:pPr marL="0" lvl="0" indent="0" defTabSz="914400" rtl="0" eaLnBrk="0" fontAlgn="base" hangingPunct="0">
              <a:lnSpc>
                <a:spcPct val="100000"/>
              </a:lnSpc>
              <a:spcBef>
                <a:spcPct val="0"/>
              </a:spcBef>
              <a:spcAft>
                <a:spcPct val="0"/>
              </a:spcAft>
              <a:buSzTx/>
              <a:buNone/>
            </a:pPr>
            <a:endParaRPr lang="he-IL" altLang="he-IL" dirty="0" smtClean="0">
              <a:solidFill>
                <a:srgbClr val="000000"/>
              </a:solidFill>
              <a:latin typeface="Arial" panose="020B0604020202020204" pitchFamily="34" charset="0"/>
              <a:cs typeface="Arial" panose="020B0604020202020204" pitchFamily="34" charset="0"/>
            </a:endParaRPr>
          </a:p>
          <a:p>
            <a:pPr marL="0" lvl="0" indent="0" defTabSz="914400" rtl="0" eaLnBrk="0" fontAlgn="base" hangingPunct="0">
              <a:lnSpc>
                <a:spcPct val="100000"/>
              </a:lnSpc>
              <a:spcBef>
                <a:spcPct val="0"/>
              </a:spcBef>
              <a:spcAft>
                <a:spcPct val="0"/>
              </a:spcAft>
              <a:buSzTx/>
              <a:buNone/>
            </a:pPr>
            <a:r>
              <a:rPr lang="he-IL" altLang="he-IL"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היכן</a:t>
            </a:r>
            <a:endParaRPr lang="he-IL" altLang="he-IL"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defTabSz="914400" eaLnBrk="0" fontAlgn="base" hangingPunct="0">
              <a:lnSpc>
                <a:spcPct val="100000"/>
              </a:lnSpc>
              <a:spcBef>
                <a:spcPct val="0"/>
              </a:spcBef>
              <a:spcAft>
                <a:spcPct val="0"/>
              </a:spcAft>
              <a:buSzTx/>
            </a:pPr>
            <a:r>
              <a:rPr lang="he-IL" altLang="he-IL" dirty="0">
                <a:solidFill>
                  <a:srgbClr val="000000"/>
                </a:solidFill>
                <a:latin typeface="Arial" panose="020B0604020202020204" pitchFamily="34" charset="0"/>
                <a:cs typeface="Arial" panose="020B0604020202020204" pitchFamily="34" charset="0"/>
              </a:rPr>
              <a:t>במפעל לייצור חומרי נפץ אזרחיים סמוך </a:t>
            </a:r>
            <a:r>
              <a:rPr lang="he-IL" altLang="he-IL" b="1" dirty="0" err="1">
                <a:solidFill>
                  <a:srgbClr val="000000"/>
                </a:solidFill>
                <a:latin typeface="Arial" panose="020B0604020202020204" pitchFamily="34" charset="0"/>
                <a:cs typeface="Arial" panose="020B0604020202020204" pitchFamily="34" charset="0"/>
              </a:rPr>
              <a:t>לזכרון</a:t>
            </a:r>
            <a:r>
              <a:rPr lang="he-IL" altLang="he-IL" b="1" dirty="0">
                <a:solidFill>
                  <a:srgbClr val="000000"/>
                </a:solidFill>
                <a:latin typeface="Arial" panose="020B0604020202020204" pitchFamily="34" charset="0"/>
                <a:cs typeface="Arial" panose="020B0604020202020204" pitchFamily="34" charset="0"/>
              </a:rPr>
              <a:t> יעקב </a:t>
            </a:r>
          </a:p>
          <a:p>
            <a:pPr defTabSz="914400" eaLnBrk="0" fontAlgn="base" hangingPunct="0">
              <a:lnSpc>
                <a:spcPct val="100000"/>
              </a:lnSpc>
              <a:spcBef>
                <a:spcPct val="0"/>
              </a:spcBef>
              <a:spcAft>
                <a:spcPct val="0"/>
              </a:spcAft>
              <a:buSzTx/>
            </a:pPr>
            <a:r>
              <a:rPr lang="he-IL" altLang="he-IL" dirty="0">
                <a:solidFill>
                  <a:srgbClr val="000000"/>
                </a:solidFill>
                <a:latin typeface="Arial" panose="020B0604020202020204" pitchFamily="34" charset="0"/>
                <a:cs typeface="Arial" panose="020B0604020202020204" pitchFamily="34" charset="0"/>
              </a:rPr>
              <a:t>במפעל הדשנים </a:t>
            </a:r>
            <a:r>
              <a:rPr lang="he-IL" altLang="he-IL" b="1" dirty="0">
                <a:solidFill>
                  <a:srgbClr val="000000"/>
                </a:solidFill>
                <a:latin typeface="Arial" panose="020B0604020202020204" pitchFamily="34" charset="0"/>
                <a:cs typeface="Arial" panose="020B0604020202020204" pitchFamily="34" charset="0"/>
              </a:rPr>
              <a:t>במפרץ חיפה </a:t>
            </a:r>
          </a:p>
          <a:p>
            <a:pPr defTabSz="914400" eaLnBrk="0" fontAlgn="base" hangingPunct="0">
              <a:lnSpc>
                <a:spcPct val="100000"/>
              </a:lnSpc>
              <a:spcBef>
                <a:spcPct val="0"/>
              </a:spcBef>
              <a:spcAft>
                <a:spcPct val="0"/>
              </a:spcAft>
              <a:buSzTx/>
            </a:pPr>
            <a:r>
              <a:rPr lang="he-IL" altLang="he-IL" dirty="0">
                <a:solidFill>
                  <a:srgbClr val="000000"/>
                </a:solidFill>
                <a:latin typeface="Arial" panose="020B0604020202020204" pitchFamily="34" charset="0"/>
                <a:cs typeface="Arial" panose="020B0604020202020204" pitchFamily="34" charset="0"/>
              </a:rPr>
              <a:t>במפעלי דשנים </a:t>
            </a:r>
            <a:r>
              <a:rPr lang="he-IL" altLang="he-IL" b="1" dirty="0">
                <a:solidFill>
                  <a:srgbClr val="000000"/>
                </a:solidFill>
                <a:latin typeface="Arial" panose="020B0604020202020204" pitchFamily="34" charset="0"/>
                <a:cs typeface="Arial" panose="020B0604020202020204" pitchFamily="34" charset="0"/>
              </a:rPr>
              <a:t>בקריית גת ובבית שאן. </a:t>
            </a:r>
            <a:endParaRPr lang="he-IL" b="1" dirty="0"/>
          </a:p>
          <a:p>
            <a:r>
              <a:rPr lang="he-IL" b="1" dirty="0" smtClean="0"/>
              <a:t>פיצוץ </a:t>
            </a:r>
            <a:r>
              <a:rPr lang="he-IL" b="1" dirty="0"/>
              <a:t>כמו בנמל ביירות עלול לקרות </a:t>
            </a:r>
            <a:r>
              <a:rPr lang="he-IL" b="1" dirty="0" smtClean="0"/>
              <a:t>בישראל</a:t>
            </a:r>
            <a:endParaRPr lang="he-IL" b="1" dirty="0"/>
          </a:p>
          <a:p>
            <a:r>
              <a:rPr lang="he-IL" b="1" dirty="0"/>
              <a:t>בישראל אין חקיקה שמסדירה אחסון חומרים נפיצים</a:t>
            </a:r>
            <a:r>
              <a:rPr lang="he-IL" b="1" dirty="0" smtClean="0"/>
              <a:t>.</a:t>
            </a:r>
          </a:p>
          <a:p>
            <a:pPr marL="0" lvl="0" indent="0" defTabSz="914400" rtl="0" eaLnBrk="0" fontAlgn="base" hangingPunct="0">
              <a:lnSpc>
                <a:spcPct val="100000"/>
              </a:lnSpc>
              <a:spcBef>
                <a:spcPct val="0"/>
              </a:spcBef>
              <a:spcAft>
                <a:spcPct val="0"/>
              </a:spcAft>
              <a:buSzTx/>
              <a:buNone/>
            </a:pPr>
            <a:endParaRPr lang="he-IL" altLang="he-IL" dirty="0" smtClean="0">
              <a:solidFill>
                <a:srgbClr val="000000"/>
              </a:solidFill>
              <a:latin typeface="Arial" panose="020B0604020202020204" pitchFamily="34" charset="0"/>
              <a:cs typeface="Arial" panose="020B0604020202020204" pitchFamily="34" charset="0"/>
            </a:endParaRPr>
          </a:p>
          <a:p>
            <a:pPr marL="0" lvl="0" indent="0" defTabSz="914400" rtl="0" eaLnBrk="0" fontAlgn="base" hangingPunct="0">
              <a:lnSpc>
                <a:spcPct val="100000"/>
              </a:lnSpc>
              <a:spcBef>
                <a:spcPct val="0"/>
              </a:spcBef>
              <a:spcAft>
                <a:spcPct val="0"/>
              </a:spcAft>
              <a:buSzTx/>
              <a:buNone/>
            </a:pPr>
            <a:endParaRPr lang="en-US" altLang="he-IL" dirty="0" smtClean="0">
              <a:solidFill>
                <a:srgbClr val="000000"/>
              </a:solidFill>
              <a:latin typeface="Arial" panose="020B0604020202020204" pitchFamily="34" charset="0"/>
              <a:cs typeface="Arial" panose="020B0604020202020204" pitchFamily="34" charset="0"/>
            </a:endParaRPr>
          </a:p>
          <a:p>
            <a:endParaRPr lang="he-IL" dirty="0"/>
          </a:p>
        </p:txBody>
      </p:sp>
      <p:sp>
        <p:nvSpPr>
          <p:cNvPr id="9" name="כותרת 1"/>
          <p:cNvSpPr>
            <a:spLocks noGrp="1"/>
          </p:cNvSpPr>
          <p:nvPr>
            <p:ph type="title"/>
          </p:nvPr>
        </p:nvSpPr>
        <p:spPr>
          <a:xfrm>
            <a:off x="898476" y="404664"/>
            <a:ext cx="7620000" cy="616496"/>
          </a:xfrm>
        </p:spPr>
        <p:txBody>
          <a:bodyPr/>
          <a:lstStyle/>
          <a:p>
            <a:pPr algn="r"/>
            <a:r>
              <a:rPr lang="he-IL" b="1" dirty="0" smtClean="0">
                <a:solidFill>
                  <a:srgbClr val="FF0000"/>
                </a:solidFill>
                <a:effectLst>
                  <a:outerShdw blurRad="38100" dist="38100" dir="2700000" algn="tl">
                    <a:srgbClr val="000000">
                      <a:alpha val="43137"/>
                    </a:srgbClr>
                  </a:outerShdw>
                </a:effectLst>
              </a:rPr>
              <a:t>...ומה אצלנו בישראל 2020</a:t>
            </a:r>
            <a:endParaRPr lang="he-IL" b="1" dirty="0">
              <a:solidFill>
                <a:srgbClr val="FF0000"/>
              </a:solidFill>
              <a:effectLst>
                <a:outerShdw blurRad="38100" dist="38100" dir="2700000" algn="tl">
                  <a:srgbClr val="000000">
                    <a:alpha val="43137"/>
                  </a:srgbClr>
                </a:outerShdw>
              </a:effectLst>
            </a:endParaRPr>
          </a:p>
        </p:txBody>
      </p:sp>
      <p:pic>
        <p:nvPicPr>
          <p:cNvPr id="7" name="תמונה 6"/>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10" name="מלבן 9"/>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11"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201399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55576" y="1484784"/>
            <a:ext cx="8052048" cy="4248472"/>
          </a:xfrm>
        </p:spPr>
        <p:txBody>
          <a:bodyPr>
            <a:normAutofit/>
          </a:bodyPr>
          <a:lstStyle/>
          <a:p>
            <a:r>
              <a:rPr lang="he-IL" dirty="0"/>
              <a:t>הגוף </a:t>
            </a:r>
            <a:r>
              <a:rPr lang="he-IL" dirty="0" smtClean="0"/>
              <a:t>האחראי </a:t>
            </a:r>
            <a:r>
              <a:rPr lang="he-IL" dirty="0"/>
              <a:t>על רגולציה הנוגעת לבטיחות בשימוש בזיקוקים הוא </a:t>
            </a:r>
            <a:r>
              <a:rPr lang="he-IL" b="1" dirty="0" smtClean="0">
                <a:solidFill>
                  <a:srgbClr val="0000FF"/>
                </a:solidFill>
              </a:rPr>
              <a:t>מנהל </a:t>
            </a:r>
            <a:r>
              <a:rPr lang="he-IL" b="1" dirty="0">
                <a:solidFill>
                  <a:srgbClr val="0000FF"/>
                </a:solidFill>
              </a:rPr>
              <a:t>הבטיחות והבריאות התעסוקתית במשרד העבודה. </a:t>
            </a:r>
            <a:endParaRPr lang="he-IL" b="1" dirty="0" smtClean="0">
              <a:solidFill>
                <a:srgbClr val="0000FF"/>
              </a:solidFill>
            </a:endParaRPr>
          </a:p>
          <a:p>
            <a:r>
              <a:rPr lang="he-IL" b="1" dirty="0" smtClean="0">
                <a:solidFill>
                  <a:srgbClr val="0000FF"/>
                </a:solidFill>
              </a:rPr>
              <a:t>2017</a:t>
            </a:r>
          </a:p>
          <a:p>
            <a:r>
              <a:rPr lang="he-IL" dirty="0" smtClean="0"/>
              <a:t>פורם נוהל </a:t>
            </a:r>
            <a:r>
              <a:rPr lang="he-IL" dirty="0"/>
              <a:t>בטיחות לעבודה עם זיקוקים, </a:t>
            </a:r>
            <a:r>
              <a:rPr lang="he-IL" dirty="0" smtClean="0"/>
              <a:t>מעמדו </a:t>
            </a:r>
            <a:r>
              <a:rPr lang="he-IL" dirty="0"/>
              <a:t>החוקי לא ברור משום </a:t>
            </a:r>
            <a:r>
              <a:rPr lang="he-IL" dirty="0" smtClean="0"/>
              <a:t>שלא </a:t>
            </a:r>
            <a:r>
              <a:rPr lang="he-IL" dirty="0"/>
              <a:t>פורסם ברשומות. </a:t>
            </a:r>
            <a:endParaRPr lang="he-IL" dirty="0" smtClean="0"/>
          </a:p>
          <a:p>
            <a:r>
              <a:rPr lang="he-IL" dirty="0" smtClean="0"/>
              <a:t>מסמך זה, הוא </a:t>
            </a:r>
            <a:r>
              <a:rPr lang="he-IL" dirty="0"/>
              <a:t>היחיד שמנסה לשרטט טווחי מרחק בטוחים ממחסני </a:t>
            </a:r>
            <a:r>
              <a:rPr lang="he-IL" dirty="0" smtClean="0"/>
              <a:t>זיקוקים.</a:t>
            </a:r>
          </a:p>
          <a:p>
            <a:r>
              <a:rPr lang="he-IL" b="1" dirty="0" smtClean="0"/>
              <a:t>דורש בדיקה מחדש</a:t>
            </a:r>
          </a:p>
          <a:p>
            <a:pPr marL="0" indent="0" algn="just">
              <a:buNone/>
            </a:pPr>
            <a:r>
              <a:rPr lang="he-IL" b="1" dirty="0" smtClean="0">
                <a:solidFill>
                  <a:srgbClr val="FF0000"/>
                </a:solidFill>
              </a:rPr>
              <a:t>בישראל</a:t>
            </a:r>
            <a:r>
              <a:rPr lang="he-IL" dirty="0" smtClean="0"/>
              <a:t> מחסן המכיל  </a:t>
            </a:r>
            <a:r>
              <a:rPr lang="he-IL" dirty="0"/>
              <a:t>500 ק"ג זיקוקים </a:t>
            </a:r>
            <a:r>
              <a:rPr lang="he-IL" dirty="0" smtClean="0"/>
              <a:t>נדרש למרחק ביטחון של  </a:t>
            </a:r>
            <a:r>
              <a:rPr lang="he-IL" b="1" dirty="0" smtClean="0">
                <a:solidFill>
                  <a:srgbClr val="FF0000"/>
                </a:solidFill>
              </a:rPr>
              <a:t>50 </a:t>
            </a:r>
            <a:r>
              <a:rPr lang="he-IL" b="1" dirty="0">
                <a:solidFill>
                  <a:srgbClr val="FF0000"/>
                </a:solidFill>
              </a:rPr>
              <a:t>מטר</a:t>
            </a:r>
            <a:r>
              <a:rPr lang="he-IL" dirty="0"/>
              <a:t>, </a:t>
            </a:r>
            <a:r>
              <a:rPr lang="he-IL" dirty="0" smtClean="0"/>
              <a:t>אחסנת </a:t>
            </a:r>
            <a:r>
              <a:rPr lang="he-IL" b="1" dirty="0" smtClean="0">
                <a:solidFill>
                  <a:srgbClr val="FF0000"/>
                </a:solidFill>
              </a:rPr>
              <a:t>30,000 </a:t>
            </a:r>
            <a:r>
              <a:rPr lang="he-IL" b="1" dirty="0">
                <a:solidFill>
                  <a:srgbClr val="FF0000"/>
                </a:solidFill>
              </a:rPr>
              <a:t>ק"ג </a:t>
            </a:r>
            <a:r>
              <a:rPr lang="he-IL" dirty="0"/>
              <a:t>זיקוקים טווח הביטחון הוא</a:t>
            </a:r>
            <a:r>
              <a:rPr lang="he-IL" b="1" dirty="0">
                <a:solidFill>
                  <a:srgbClr val="FF0000"/>
                </a:solidFill>
              </a:rPr>
              <a:t> 85 מטר </a:t>
            </a:r>
            <a:r>
              <a:rPr lang="he-IL" dirty="0"/>
              <a:t>בלבד. </a:t>
            </a:r>
            <a:endParaRPr lang="he-IL" dirty="0" smtClean="0"/>
          </a:p>
          <a:p>
            <a:pPr marL="0" indent="0" algn="just">
              <a:buNone/>
            </a:pPr>
            <a:r>
              <a:rPr lang="he-IL" b="1" dirty="0" smtClean="0">
                <a:solidFill>
                  <a:srgbClr val="FF0000"/>
                </a:solidFill>
              </a:rPr>
              <a:t>בהולנד</a:t>
            </a:r>
            <a:r>
              <a:rPr lang="he-IL" b="1" dirty="0" smtClean="0">
                <a:solidFill>
                  <a:srgbClr val="0000FF"/>
                </a:solidFill>
              </a:rPr>
              <a:t> </a:t>
            </a:r>
            <a:r>
              <a:rPr lang="he-IL" b="1" dirty="0">
                <a:solidFill>
                  <a:srgbClr val="0000FF"/>
                </a:solidFill>
              </a:rPr>
              <a:t>מחסן המכיל עד </a:t>
            </a:r>
            <a:r>
              <a:rPr lang="he-IL" b="1" dirty="0">
                <a:solidFill>
                  <a:srgbClr val="FF0000"/>
                </a:solidFill>
              </a:rPr>
              <a:t>6,000 ק"ג </a:t>
            </a:r>
            <a:r>
              <a:rPr lang="he-IL" b="1" dirty="0">
                <a:solidFill>
                  <a:srgbClr val="0000FF"/>
                </a:solidFill>
              </a:rPr>
              <a:t>נדרש למרחק ביטחון </a:t>
            </a:r>
            <a:r>
              <a:rPr lang="he-IL" b="1" dirty="0">
                <a:solidFill>
                  <a:srgbClr val="FF0000"/>
                </a:solidFill>
              </a:rPr>
              <a:t>של 800 מטר. </a:t>
            </a:r>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8" name="מציין מיקום של כותרת תחתונה 1"/>
          <p:cNvSpPr txBox="1">
            <a:spLocks/>
          </p:cNvSpPr>
          <p:nvPr/>
        </p:nvSpPr>
        <p:spPr>
          <a:xfrm>
            <a:off x="3203848" y="5877272"/>
            <a:ext cx="2895600" cy="590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עו"ד מאיר כהן  0528905768</a:t>
            </a:r>
          </a:p>
          <a:p>
            <a:pPr algn="ctr">
              <a:spcBef>
                <a:spcPct val="0"/>
              </a:spcBef>
              <a:buFontTx/>
              <a:buNone/>
            </a:pPr>
            <a:r>
              <a:rPr lang="en-US" altLang="he-IL" sz="1400" b="1" dirty="0" smtClean="0"/>
              <a:t>meircohen.law@gmail.com</a:t>
            </a:r>
          </a:p>
        </p:txBody>
      </p:sp>
      <p:sp>
        <p:nvSpPr>
          <p:cNvPr id="9" name="כותרת 1"/>
          <p:cNvSpPr>
            <a:spLocks noGrp="1"/>
          </p:cNvSpPr>
          <p:nvPr>
            <p:ph type="title"/>
          </p:nvPr>
        </p:nvSpPr>
        <p:spPr>
          <a:xfrm>
            <a:off x="898476" y="404664"/>
            <a:ext cx="7620000" cy="616496"/>
          </a:xfrm>
        </p:spPr>
        <p:txBody>
          <a:bodyPr/>
          <a:lstStyle/>
          <a:p>
            <a:pPr algn="r"/>
            <a:r>
              <a:rPr lang="he-IL" b="1" dirty="0" smtClean="0">
                <a:solidFill>
                  <a:srgbClr val="FF0000"/>
                </a:solidFill>
                <a:effectLst>
                  <a:outerShdw blurRad="38100" dist="38100" dir="2700000" algn="tl">
                    <a:srgbClr val="000000">
                      <a:alpha val="43137"/>
                    </a:srgbClr>
                  </a:outerShdw>
                </a:effectLst>
              </a:rPr>
              <a:t>...ומה אצלנו בישראל 2020</a:t>
            </a:r>
            <a:endParaRPr lang="he-IL"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869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95317" y="328349"/>
            <a:ext cx="7620000" cy="616496"/>
          </a:xfrm>
        </p:spPr>
        <p:txBody>
          <a:bodyPr>
            <a:normAutofit/>
          </a:bodyPr>
          <a:lstStyle/>
          <a:p>
            <a:pPr algn="ctr">
              <a:lnSpc>
                <a:spcPct val="100000"/>
              </a:lnSpc>
            </a:pPr>
            <a:r>
              <a:rPr lang="he-IL" sz="3200" b="1" dirty="0" smtClean="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חכם לומד מניסיונם של .... אחרים</a:t>
            </a:r>
            <a:endParaRPr lang="he-IL" sz="3200"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3" name="מציין מיקום תוכן 2"/>
          <p:cNvSpPr>
            <a:spLocks noGrp="1"/>
          </p:cNvSpPr>
          <p:nvPr>
            <p:ph idx="1"/>
          </p:nvPr>
        </p:nvSpPr>
        <p:spPr>
          <a:xfrm>
            <a:off x="838200" y="1172403"/>
            <a:ext cx="7620000" cy="4470400"/>
          </a:xfrm>
        </p:spPr>
        <p:txBody>
          <a:bodyPr>
            <a:normAutofit fontScale="92500" lnSpcReduction="10000"/>
          </a:bodyPr>
          <a:lstStyle/>
          <a:p>
            <a:pPr algn="just"/>
            <a:r>
              <a:rPr lang="he-IL" sz="2400" dirty="0" smtClean="0">
                <a:latin typeface="Guttman Hatzvi" panose="02010401010101010101" pitchFamily="2" charset="-79"/>
                <a:cs typeface="Guttman Hatzvi" panose="02010401010101010101" pitchFamily="2" charset="-79"/>
              </a:rPr>
              <a:t>בעקבות </a:t>
            </a:r>
            <a:r>
              <a:rPr lang="he-IL" sz="2400" dirty="0">
                <a:latin typeface="Guttman Hatzvi" panose="02010401010101010101" pitchFamily="2" charset="-79"/>
                <a:cs typeface="Guttman Hatzvi" panose="02010401010101010101" pitchFamily="2" charset="-79"/>
              </a:rPr>
              <a:t>תאונות רבות שהתרחשו בעולם בהן היו מעורבים חומרים נפיצים ופריטי תחמושת, הקים האו"ם ועדת מומחים בינלאומית שהוציאה </a:t>
            </a:r>
            <a:r>
              <a:rPr lang="he-IL" sz="2400" b="1" dirty="0">
                <a:solidFill>
                  <a:srgbClr val="0000FF"/>
                </a:solidFill>
                <a:latin typeface="Guttman Hatzvi" panose="02010401010101010101" pitchFamily="2" charset="-79"/>
                <a:cs typeface="Guttman Hatzvi" panose="02010401010101010101" pitchFamily="2" charset="-79"/>
              </a:rPr>
              <a:t>הוראות והנחיות טכניות במטרה להפחית את הסיכון להתרחשות תאונות מסוג זה. </a:t>
            </a:r>
            <a:endParaRPr lang="he-IL" sz="2400" b="1" dirty="0" smtClean="0">
              <a:solidFill>
                <a:srgbClr val="0000FF"/>
              </a:solidFill>
              <a:latin typeface="Guttman Hatzvi" panose="02010401010101010101" pitchFamily="2" charset="-79"/>
              <a:cs typeface="Guttman Hatzvi" panose="02010401010101010101" pitchFamily="2" charset="-79"/>
            </a:endParaRPr>
          </a:p>
          <a:p>
            <a:pPr algn="just"/>
            <a:r>
              <a:rPr lang="he-IL" sz="2400" dirty="0" smtClean="0">
                <a:latin typeface="Guttman Hatzvi" panose="02010401010101010101" pitchFamily="2" charset="-79"/>
                <a:cs typeface="Guttman Hatzvi" panose="02010401010101010101" pitchFamily="2" charset="-79"/>
              </a:rPr>
              <a:t>בשנת 2008 </a:t>
            </a:r>
            <a:r>
              <a:rPr lang="he-IL" sz="2400" dirty="0">
                <a:latin typeface="Guttman Hatzvi" panose="02010401010101010101" pitchFamily="2" charset="-79"/>
                <a:cs typeface="Guttman Hatzvi" panose="02010401010101010101" pitchFamily="2" charset="-79"/>
              </a:rPr>
              <a:t>לאחר פרסום המלצות </a:t>
            </a:r>
            <a:r>
              <a:rPr lang="he-IL" sz="2400" dirty="0" smtClean="0">
                <a:latin typeface="Guttman Hatzvi" panose="02010401010101010101" pitchFamily="2" charset="-79"/>
                <a:cs typeface="Guttman Hatzvi" panose="02010401010101010101" pitchFamily="2" charset="-79"/>
              </a:rPr>
              <a:t>הוועדה אשר אושרו </a:t>
            </a:r>
            <a:r>
              <a:rPr lang="he-IL" sz="2400" dirty="0">
                <a:latin typeface="Guttman Hatzvi" panose="02010401010101010101" pitchFamily="2" charset="-79"/>
                <a:cs typeface="Guttman Hatzvi" panose="02010401010101010101" pitchFamily="2" charset="-79"/>
              </a:rPr>
              <a:t>על ידי העצרת הכללית של האו"ם שהמליצה למדינות החברות לאמץ אותן. </a:t>
            </a:r>
            <a:endParaRPr lang="he-IL" sz="2400" dirty="0" smtClean="0">
              <a:latin typeface="Guttman Hatzvi" panose="02010401010101010101" pitchFamily="2" charset="-79"/>
              <a:cs typeface="Guttman Hatzvi" panose="02010401010101010101" pitchFamily="2" charset="-79"/>
            </a:endParaRPr>
          </a:p>
          <a:p>
            <a:pPr algn="just"/>
            <a:r>
              <a:rPr lang="he-IL" sz="2400" dirty="0" smtClean="0">
                <a:latin typeface="Guttman Hatzvi" panose="02010401010101010101" pitchFamily="2" charset="-79"/>
                <a:cs typeface="Guttman Hatzvi" panose="02010401010101010101" pitchFamily="2" charset="-79"/>
              </a:rPr>
              <a:t>כיום </a:t>
            </a:r>
            <a:r>
              <a:rPr lang="he-IL" sz="2400" dirty="0">
                <a:latin typeface="Guttman Hatzvi" panose="02010401010101010101" pitchFamily="2" charset="-79"/>
                <a:cs typeface="Guttman Hatzvi" panose="02010401010101010101" pitchFamily="2" charset="-79"/>
              </a:rPr>
              <a:t>ישנן 86 מדינות הפועלות על פי הנחיות אלו – </a:t>
            </a:r>
            <a:r>
              <a:rPr lang="he-IL" sz="2400" b="1" dirty="0">
                <a:solidFill>
                  <a:srgbClr val="FF0000"/>
                </a:solidFill>
                <a:latin typeface="Guttman Hatzvi" panose="02010401010101010101" pitchFamily="2" charset="-79"/>
                <a:cs typeface="Guttman Hatzvi" panose="02010401010101010101" pitchFamily="2" charset="-79"/>
              </a:rPr>
              <a:t>ישראל אינה אחת מהן. </a:t>
            </a:r>
            <a:endParaRPr lang="he-IL" sz="2400" b="1" dirty="0" smtClean="0">
              <a:solidFill>
                <a:srgbClr val="FF0000"/>
              </a:solidFill>
              <a:latin typeface="Guttman Hatzvi" panose="02010401010101010101" pitchFamily="2" charset="-79"/>
              <a:cs typeface="Guttman Hatzvi" panose="02010401010101010101" pitchFamily="2" charset="-79"/>
            </a:endParaRPr>
          </a:p>
          <a:p>
            <a:pPr algn="just"/>
            <a:r>
              <a:rPr lang="he-IL" sz="2400" dirty="0" smtClean="0">
                <a:latin typeface="Guttman Hatzvi" panose="02010401010101010101" pitchFamily="2" charset="-79"/>
                <a:cs typeface="Guttman Hatzvi" panose="02010401010101010101" pitchFamily="2" charset="-79"/>
              </a:rPr>
              <a:t>המדינות </a:t>
            </a:r>
            <a:r>
              <a:rPr lang="he-IL" sz="2400" dirty="0">
                <a:latin typeface="Guttman Hatzvi" panose="02010401010101010101" pitchFamily="2" charset="-79"/>
                <a:cs typeface="Guttman Hatzvi" panose="02010401010101010101" pitchFamily="2" charset="-79"/>
              </a:rPr>
              <a:t>שטרם אימצו את ההנחיות הן בעיקר כאלה </a:t>
            </a:r>
            <a:r>
              <a:rPr lang="he-IL" sz="2400" dirty="0" err="1">
                <a:latin typeface="Guttman Hatzvi" panose="02010401010101010101" pitchFamily="2" charset="-79"/>
                <a:cs typeface="Guttman Hatzvi" panose="02010401010101010101" pitchFamily="2" charset="-79"/>
              </a:rPr>
              <a:t>שהיתה</a:t>
            </a:r>
            <a:r>
              <a:rPr lang="he-IL" sz="2400" dirty="0">
                <a:latin typeface="Guttman Hatzvi" panose="02010401010101010101" pitchFamily="2" charset="-79"/>
                <a:cs typeface="Guttman Hatzvi" panose="02010401010101010101" pitchFamily="2" charset="-79"/>
              </a:rPr>
              <a:t> בהן רגולציה מסודרת עוד </a:t>
            </a:r>
            <a:r>
              <a:rPr lang="he-IL" sz="2400" dirty="0" smtClean="0">
                <a:latin typeface="Guttman Hatzvi" panose="02010401010101010101" pitchFamily="2" charset="-79"/>
                <a:cs typeface="Guttman Hatzvi" panose="02010401010101010101" pitchFamily="2" charset="-79"/>
              </a:rPr>
              <a:t>קודם.</a:t>
            </a:r>
          </a:p>
          <a:p>
            <a:pPr marL="0" indent="0" algn="just">
              <a:buNone/>
            </a:pPr>
            <a:endParaRPr lang="he-IL" altLang="he-IL" sz="2400" dirty="0" smtClean="0">
              <a:solidFill>
                <a:srgbClr val="000000"/>
              </a:solidFill>
              <a:latin typeface="Arial" panose="020B0604020202020204" pitchFamily="34" charset="0"/>
              <a:cs typeface="Arial" panose="020B0604020202020204" pitchFamily="34" charset="0"/>
            </a:endParaRPr>
          </a:p>
          <a:p>
            <a:pPr algn="just"/>
            <a:endParaRPr lang="he-IL" sz="2400" dirty="0" smtClean="0">
              <a:latin typeface="Guttman Hatzvi" panose="02010401010101010101" pitchFamily="2" charset="-79"/>
              <a:cs typeface="Guttman Hatzvi" panose="02010401010101010101" pitchFamily="2" charset="-79"/>
            </a:endParaRPr>
          </a:p>
          <a:p>
            <a:pPr marL="0" indent="0">
              <a:buNone/>
            </a:pPr>
            <a:endParaRPr lang="he-IL" dirty="0"/>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5" name="מלבן 4"/>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6"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340916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98476" y="404664"/>
            <a:ext cx="7620000" cy="616496"/>
          </a:xfrm>
        </p:spPr>
        <p:txBody>
          <a:bodyPr/>
          <a:lstStyle/>
          <a:p>
            <a:pPr algn="r"/>
            <a:r>
              <a:rPr lang="he-IL" b="1" dirty="0" smtClean="0">
                <a:solidFill>
                  <a:srgbClr val="FF0000"/>
                </a:solidFill>
                <a:effectLst>
                  <a:outerShdw blurRad="38100" dist="38100" dir="2700000" algn="tl">
                    <a:srgbClr val="000000">
                      <a:alpha val="43137"/>
                    </a:srgbClr>
                  </a:outerShdw>
                </a:effectLst>
              </a:rPr>
              <a:t>...הנחיות בטיחות</a:t>
            </a:r>
            <a:endParaRPr lang="he-IL" b="1" dirty="0">
              <a:solidFill>
                <a:srgbClr val="FF0000"/>
              </a:solidFill>
              <a:effectLst>
                <a:outerShdw blurRad="38100" dist="38100" dir="2700000" algn="tl">
                  <a:srgbClr val="000000">
                    <a:alpha val="43137"/>
                  </a:srgbClr>
                </a:outerShdw>
              </a:effectLst>
            </a:endParaRPr>
          </a:p>
        </p:txBody>
      </p:sp>
      <p:sp>
        <p:nvSpPr>
          <p:cNvPr id="4" name="Rectangle 1"/>
          <p:cNvSpPr>
            <a:spLocks noGrp="1" noChangeArrowheads="1"/>
          </p:cNvSpPr>
          <p:nvPr>
            <p:ph idx="1"/>
          </p:nvPr>
        </p:nvSpPr>
        <p:spPr bwMode="auto">
          <a:xfrm>
            <a:off x="755576" y="1269341"/>
            <a:ext cx="776290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defTabSz="914400">
              <a:lnSpc>
                <a:spcPct val="100000"/>
              </a:lnSpc>
              <a:buSzTx/>
            </a:pPr>
            <a:r>
              <a:rPr kumimoji="0" lang="he-IL" altLang="he-IL" sz="2800" b="1" i="0" u="none" strike="noStrike" cap="none" normalizeH="0" baseline="0" dirty="0" err="1" smtClean="0">
                <a:ln>
                  <a:noFill/>
                </a:ln>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איחסון</a:t>
            </a:r>
            <a:r>
              <a:rPr kumimoji="0" lang="he-IL" altLang="he-IL" sz="2800" b="0" i="0" u="none" strike="noStrike" cap="none" normalizeH="0" baseline="0" dirty="0" smtClean="0">
                <a:ln>
                  <a:noFill/>
                </a:ln>
                <a:solidFill>
                  <a:srgbClr val="000000"/>
                </a:solidFill>
                <a:effectLst/>
                <a:latin typeface="Guttman Hatzvi" panose="02010401010101010101" pitchFamily="2" charset="-79"/>
                <a:cs typeface="Guttman Hatzvi" panose="02010401010101010101" pitchFamily="2" charset="-79"/>
              </a:rPr>
              <a:t> חומרים נפיצים </a:t>
            </a:r>
            <a:r>
              <a:rPr kumimoji="0" lang="he-IL" altLang="he-IL" sz="2800" b="1" i="0" u="none" strike="noStrike" cap="none" normalizeH="0" baseline="0" dirty="0" smtClean="0">
                <a:ln>
                  <a:noFill/>
                </a:ln>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בכמויות קטנות </a:t>
            </a:r>
            <a:r>
              <a:rPr kumimoji="0" lang="he-IL" altLang="he-IL" sz="2800" b="0" i="0" u="none" strike="noStrike" cap="none" normalizeH="0" baseline="0" dirty="0" smtClean="0">
                <a:ln>
                  <a:noFill/>
                </a:ln>
                <a:solidFill>
                  <a:srgbClr val="000000"/>
                </a:solidFill>
                <a:effectLst/>
                <a:latin typeface="Guttman Hatzvi" panose="02010401010101010101" pitchFamily="2" charset="-79"/>
                <a:cs typeface="Guttman Hatzvi" panose="02010401010101010101" pitchFamily="2" charset="-79"/>
              </a:rPr>
              <a:t>מרביות</a:t>
            </a:r>
            <a:r>
              <a:rPr kumimoji="0" lang="he-IL" altLang="he-IL" sz="2800" b="0" i="0" u="none" strike="noStrike" cap="none" normalizeH="0" dirty="0" smtClean="0">
                <a:ln>
                  <a:noFill/>
                </a:ln>
                <a:solidFill>
                  <a:srgbClr val="000000"/>
                </a:solidFill>
                <a:effectLst/>
                <a:latin typeface="Guttman Hatzvi" panose="02010401010101010101" pitchFamily="2" charset="-79"/>
                <a:cs typeface="Guttman Hatzvi" panose="02010401010101010101" pitchFamily="2" charset="-79"/>
              </a:rPr>
              <a:t> </a:t>
            </a:r>
            <a:r>
              <a:rPr kumimoji="0" lang="he-IL" altLang="he-IL" sz="2800" b="0" i="0" u="none" strike="noStrike" cap="none" normalizeH="0" baseline="0" dirty="0" smtClean="0">
                <a:ln>
                  <a:noFill/>
                </a:ln>
                <a:solidFill>
                  <a:srgbClr val="000000"/>
                </a:solidFill>
                <a:effectLst/>
                <a:latin typeface="Guttman Hatzvi" panose="02010401010101010101" pitchFamily="2" charset="-79"/>
                <a:cs typeface="Guttman Hatzvi" panose="02010401010101010101" pitchFamily="2" charset="-79"/>
              </a:rPr>
              <a:t>בהם : זיקוקים ואמוניום חנקתי חייבים להיות מאוחסנים בתנאים בטיחותיים נאותים </a:t>
            </a:r>
            <a:r>
              <a:rPr kumimoji="0" lang="he-IL" altLang="he-IL"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(אמצעי אחסון והפרדה, תנאי טמפרטורה, אמצעי התראה ואמצעי התערבות, בקרות</a:t>
            </a:r>
            <a:r>
              <a:rPr kumimoji="0" lang="he-IL" altLang="he-IL" sz="2800" b="1" i="0" u="none" strike="noStrike" cap="none" normalizeH="0" dirty="0" smtClean="0">
                <a:ln>
                  <a:noFill/>
                </a:ln>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תקופתיות, </a:t>
            </a:r>
            <a:r>
              <a:rPr kumimoji="0" lang="he-IL" altLang="he-IL"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תרחישים ותרגולות). </a:t>
            </a:r>
          </a:p>
          <a:p>
            <a:pPr marL="0" marR="0" lvl="0" indent="0" defTabSz="914400" eaLnBrk="0" fontAlgn="base" latinLnBrk="0" hangingPunct="0">
              <a:lnSpc>
                <a:spcPct val="100000"/>
              </a:lnSpc>
              <a:spcBef>
                <a:spcPct val="0"/>
              </a:spcBef>
              <a:spcAft>
                <a:spcPct val="0"/>
              </a:spcAft>
              <a:buClrTx/>
              <a:buSzTx/>
              <a:buFontTx/>
              <a:buNone/>
              <a:tabLst/>
            </a:pPr>
            <a:endParaRPr lang="he-IL" altLang="he-IL" sz="2800"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a:p>
            <a:pPr defTabSz="914400">
              <a:lnSpc>
                <a:spcPct val="100000"/>
              </a:lnSpc>
              <a:buSzTx/>
            </a:pPr>
            <a:r>
              <a:rPr kumimoji="0" lang="he-IL" altLang="he-IL" sz="2800" b="1" i="0" strike="noStrike" cap="none" normalizeH="0" baseline="0" dirty="0" smtClean="0">
                <a:ln>
                  <a:noFill/>
                </a:ln>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"ריחוק</a:t>
            </a:r>
            <a:r>
              <a:rPr kumimoji="0" lang="he-IL" altLang="he-IL" sz="2800" b="1" i="0" strike="noStrike" cap="none" normalizeH="0" dirty="0" smtClean="0">
                <a:ln>
                  <a:noFill/>
                </a:ln>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חברתי" </a:t>
            </a:r>
          </a:p>
          <a:p>
            <a:pPr marL="0" indent="0" defTabSz="914400">
              <a:lnSpc>
                <a:spcPct val="100000"/>
              </a:lnSpc>
              <a:buSzTx/>
              <a:buNone/>
            </a:pPr>
            <a:r>
              <a:rPr lang="he-IL" altLang="he-IL" sz="2800" b="1" dirty="0">
                <a:solidFill>
                  <a:srgbClr val="00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a:t>
            </a:r>
            <a:r>
              <a:rPr kumimoji="0" lang="he-IL" altLang="he-IL" sz="2800" b="1" i="0" strike="noStrike" cap="none" normalizeH="0" dirty="0" smtClean="0">
                <a:ln>
                  <a:noFill/>
                </a:ln>
                <a:solidFill>
                  <a:srgbClr val="00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(מרחקי בטיחות </a:t>
            </a:r>
            <a:r>
              <a:rPr kumimoji="0" lang="he-IL" altLang="he-IL" sz="2800" b="1" i="0" strike="noStrike" cap="none" normalizeH="0" dirty="0" err="1" smtClean="0">
                <a:ln>
                  <a:noFill/>
                </a:ln>
                <a:solidFill>
                  <a:srgbClr val="00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מאוכלוסיה</a:t>
            </a:r>
            <a:r>
              <a:rPr kumimoji="0" lang="he-IL" altLang="he-IL" sz="2800" b="1" i="0" strike="noStrike" cap="none" normalizeH="0" dirty="0" smtClean="0">
                <a:ln>
                  <a:noFill/>
                </a:ln>
                <a:solidFill>
                  <a:srgbClr val="00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אזרחית)</a:t>
            </a:r>
            <a:r>
              <a:rPr kumimoji="0" lang="he-IL" altLang="he-IL" sz="2800" b="1" i="0" strike="noStrike" cap="none" normalizeH="0" baseline="0" dirty="0" smtClean="0">
                <a:ln>
                  <a:noFill/>
                </a:ln>
                <a:solidFill>
                  <a:srgbClr val="00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a:t>
            </a:r>
            <a:endParaRPr lang="he-IL" altLang="he-IL" sz="2800" dirty="0">
              <a:solidFill>
                <a:srgbClr val="000000"/>
              </a:solidFill>
              <a:latin typeface="Guttman Hatzvi" panose="02010401010101010101" pitchFamily="2" charset="-79"/>
              <a:cs typeface="Guttman Hatzvi" panose="02010401010101010101" pitchFamily="2" charset="-79"/>
            </a:endParaRPr>
          </a:p>
          <a:p>
            <a:pPr marL="0" marR="0" lvl="0" indent="0" defTabSz="914400" eaLnBrk="0" fontAlgn="base" latinLnBrk="0" hangingPunct="0">
              <a:lnSpc>
                <a:spcPct val="100000"/>
              </a:lnSpc>
              <a:spcBef>
                <a:spcPct val="0"/>
              </a:spcBef>
              <a:spcAft>
                <a:spcPct val="0"/>
              </a:spcAft>
              <a:buClrTx/>
              <a:buSzTx/>
              <a:buFontTx/>
              <a:buNone/>
              <a:tabLst/>
            </a:pPr>
            <a:r>
              <a:rPr kumimoji="0" lang="he-IL" altLang="he-IL" b="0" i="0" u="none" strike="noStrike" cap="none" normalizeH="0" baseline="0" dirty="0" smtClean="0">
                <a:ln>
                  <a:noFill/>
                </a:ln>
                <a:solidFill>
                  <a:srgbClr val="000000"/>
                </a:solidFill>
                <a:effectLst/>
                <a:cs typeface="Arial" panose="020B0604020202020204" pitchFamily="34" charset="0"/>
              </a:rPr>
              <a:t> </a:t>
            </a:r>
            <a:endParaRPr kumimoji="0" lang="he-IL" altLang="he-IL" b="0" i="0" u="none" strike="noStrike" cap="none" normalizeH="0" baseline="0" dirty="0" smtClean="0">
              <a:ln>
                <a:noFill/>
              </a:ln>
              <a:solidFill>
                <a:schemeClr val="tx1"/>
              </a:solidFill>
              <a:effectLst/>
            </a:endParaRPr>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7"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348390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98476" y="404664"/>
            <a:ext cx="7620000" cy="616496"/>
          </a:xfrm>
        </p:spPr>
        <p:txBody>
          <a:bodyPr/>
          <a:lstStyle/>
          <a:p>
            <a:pPr algn="r"/>
            <a:r>
              <a:rPr lang="he-IL" b="1" dirty="0" smtClean="0">
                <a:solidFill>
                  <a:srgbClr val="FF0000"/>
                </a:solidFill>
                <a:effectLst>
                  <a:outerShdw blurRad="38100" dist="38100" dir="2700000" algn="tl">
                    <a:srgbClr val="000000">
                      <a:alpha val="43137"/>
                    </a:srgbClr>
                  </a:outerShdw>
                </a:effectLst>
              </a:rPr>
              <a:t>...ומה אצלנו בישראל 2020</a:t>
            </a:r>
            <a:endParaRPr lang="he-IL" b="1" dirty="0">
              <a:solidFill>
                <a:srgbClr val="FF0000"/>
              </a:solidFill>
              <a:effectLst>
                <a:outerShdw blurRad="38100" dist="38100" dir="2700000" algn="tl">
                  <a:srgbClr val="000000">
                    <a:alpha val="43137"/>
                  </a:srgbClr>
                </a:outerShdw>
              </a:effectLst>
            </a:endParaRPr>
          </a:p>
        </p:txBody>
      </p:sp>
      <p:sp>
        <p:nvSpPr>
          <p:cNvPr id="4" name="Rectangle 1"/>
          <p:cNvSpPr>
            <a:spLocks noGrp="1" noChangeArrowheads="1"/>
          </p:cNvSpPr>
          <p:nvPr>
            <p:ph idx="1"/>
          </p:nvPr>
        </p:nvSpPr>
        <p:spPr bwMode="auto">
          <a:xfrm>
            <a:off x="467544" y="1268760"/>
            <a:ext cx="8050932"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r>
              <a:rPr lang="he-IL" sz="2400" dirty="0" smtClean="0">
                <a:latin typeface="Guttman Hatzvi" panose="02010401010101010101" pitchFamily="2" charset="-79"/>
                <a:cs typeface="Guttman Hatzvi" panose="02010401010101010101" pitchFamily="2" charset="-79"/>
              </a:rPr>
              <a:t>תקנות </a:t>
            </a:r>
            <a:r>
              <a:rPr lang="he-IL" sz="2400" dirty="0">
                <a:latin typeface="Guttman Hatzvi" panose="02010401010101010101" pitchFamily="2" charset="-79"/>
                <a:cs typeface="Guttman Hatzvi" panose="02010401010101010101" pitchFamily="2" charset="-79"/>
              </a:rPr>
              <a:t>חומרי הנפץ - מיושנות ואינן מותאמות לא רק למפעלים אזרחיים </a:t>
            </a:r>
            <a:r>
              <a:rPr lang="he-IL" sz="2400" dirty="0" smtClean="0">
                <a:latin typeface="Guttman Hatzvi" panose="02010401010101010101" pitchFamily="2" charset="-79"/>
                <a:cs typeface="Guttman Hatzvi" panose="02010401010101010101" pitchFamily="2" charset="-79"/>
              </a:rPr>
              <a:t>ולתעשיות </a:t>
            </a:r>
            <a:r>
              <a:rPr lang="he-IL" sz="2400" dirty="0">
                <a:latin typeface="Guttman Hatzvi" panose="02010401010101010101" pitchFamily="2" charset="-79"/>
                <a:cs typeface="Guttman Hatzvi" panose="02010401010101010101" pitchFamily="2" charset="-79"/>
              </a:rPr>
              <a:t>הביטחוניות המתקדמות. </a:t>
            </a:r>
          </a:p>
          <a:p>
            <a:pPr algn="just" defTabSz="914400">
              <a:lnSpc>
                <a:spcPct val="100000"/>
              </a:lnSpc>
              <a:buSzTx/>
            </a:pPr>
            <a:endParaRPr lang="he-IL" altLang="he-IL" sz="2400" dirty="0" smtClean="0">
              <a:solidFill>
                <a:srgbClr val="000000"/>
              </a:solidFill>
              <a:latin typeface="Guttman Hatzvi" panose="02010401010101010101" pitchFamily="2" charset="-79"/>
              <a:cs typeface="Guttman Hatzvi" panose="02010401010101010101" pitchFamily="2" charset="-79"/>
            </a:endParaRPr>
          </a:p>
          <a:p>
            <a:pPr algn="just" defTabSz="914400">
              <a:lnSpc>
                <a:spcPct val="100000"/>
              </a:lnSpc>
              <a:buSzTx/>
            </a:pPr>
            <a:r>
              <a:rPr lang="he-IL" altLang="he-IL" sz="2400" b="1" dirty="0" smtClean="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אין </a:t>
            </a:r>
            <a:r>
              <a:rPr lang="he-IL" altLang="he-IL" sz="2400" b="1" dirty="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תקנות </a:t>
            </a:r>
            <a:r>
              <a:rPr lang="he-IL" altLang="he-IL" sz="2400" b="1" dirty="0" smtClean="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מתאימות לתנאי </a:t>
            </a:r>
            <a:r>
              <a:rPr lang="he-IL" altLang="he-IL" sz="2400" b="1" dirty="0" err="1" smtClean="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איחסון</a:t>
            </a:r>
            <a:r>
              <a:rPr lang="he-IL" altLang="he-IL" sz="2400" b="1" dirty="0" smtClean="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a:t>
            </a:r>
            <a:r>
              <a:rPr lang="he-IL" altLang="he-IL" sz="2400" b="1" dirty="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חומרים נפיצים. </a:t>
            </a:r>
          </a:p>
          <a:p>
            <a:pPr marL="0" lvl="0" indent="0" algn="just" defTabSz="914400">
              <a:lnSpc>
                <a:spcPct val="100000"/>
              </a:lnSpc>
              <a:buSzTx/>
              <a:buNone/>
            </a:pPr>
            <a:r>
              <a:rPr lang="he-IL" altLang="he-IL" sz="2400" dirty="0" smtClean="0">
                <a:solidFill>
                  <a:srgbClr val="000000"/>
                </a:solidFill>
                <a:latin typeface="Guttman Hatzvi" panose="02010401010101010101" pitchFamily="2" charset="-79"/>
                <a:cs typeface="Guttman Hatzvi" panose="02010401010101010101" pitchFamily="2" charset="-79"/>
              </a:rPr>
              <a:t>         חוק </a:t>
            </a:r>
            <a:r>
              <a:rPr lang="he-IL" altLang="he-IL" sz="2400" dirty="0">
                <a:solidFill>
                  <a:srgbClr val="000000"/>
                </a:solidFill>
                <a:latin typeface="Guttman Hatzvi" panose="02010401010101010101" pitchFamily="2" charset="-79"/>
                <a:cs typeface="Guttman Hatzvi" panose="02010401010101010101" pitchFamily="2" charset="-79"/>
              </a:rPr>
              <a:t>חומרי נפץ נחקק בישראל בשנת </a:t>
            </a:r>
            <a:r>
              <a:rPr lang="he-IL" altLang="he-IL" sz="2400"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1954</a:t>
            </a:r>
            <a:r>
              <a:rPr lang="he-IL" altLang="he-IL" sz="2400" dirty="0">
                <a:solidFill>
                  <a:srgbClr val="000000"/>
                </a:solidFill>
                <a:latin typeface="Guttman Hatzvi" panose="02010401010101010101" pitchFamily="2" charset="-79"/>
                <a:cs typeface="Guttman Hatzvi" panose="02010401010101010101" pitchFamily="2" charset="-79"/>
              </a:rPr>
              <a:t> </a:t>
            </a:r>
          </a:p>
          <a:p>
            <a:pPr marL="0" lvl="0" indent="0" algn="just" defTabSz="914400">
              <a:lnSpc>
                <a:spcPct val="100000"/>
              </a:lnSpc>
              <a:buSzTx/>
              <a:buNone/>
            </a:pPr>
            <a:r>
              <a:rPr lang="he-IL" altLang="he-IL" sz="2400" dirty="0" smtClean="0">
                <a:solidFill>
                  <a:srgbClr val="000000"/>
                </a:solidFill>
                <a:latin typeface="Guttman Hatzvi" panose="02010401010101010101" pitchFamily="2" charset="-79"/>
                <a:cs typeface="Guttman Hatzvi" panose="02010401010101010101" pitchFamily="2" charset="-79"/>
              </a:rPr>
              <a:t>         תקנות </a:t>
            </a:r>
            <a:r>
              <a:rPr lang="he-IL" altLang="he-IL" sz="2400" dirty="0">
                <a:solidFill>
                  <a:srgbClr val="000000"/>
                </a:solidFill>
                <a:latin typeface="Guttman Hatzvi" panose="02010401010101010101" pitchFamily="2" charset="-79"/>
                <a:cs typeface="Guttman Hatzvi" panose="02010401010101010101" pitchFamily="2" charset="-79"/>
              </a:rPr>
              <a:t>חומרי נפץ נחקקו </a:t>
            </a:r>
            <a:r>
              <a:rPr lang="he-IL" altLang="he-IL" sz="2400" b="1" dirty="0">
                <a:solidFill>
                  <a:srgbClr val="FF0000"/>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1994</a:t>
            </a:r>
            <a:r>
              <a:rPr lang="he-IL" altLang="he-IL" sz="2400" dirty="0">
                <a:solidFill>
                  <a:srgbClr val="000000"/>
                </a:solidFill>
                <a:latin typeface="Guttman Hatzvi" panose="02010401010101010101" pitchFamily="2" charset="-79"/>
                <a:cs typeface="Guttman Hatzvi" panose="02010401010101010101" pitchFamily="2" charset="-79"/>
              </a:rPr>
              <a:t> </a:t>
            </a:r>
            <a:endParaRPr lang="he-IL" altLang="he-IL" sz="2400" dirty="0" smtClean="0">
              <a:solidFill>
                <a:srgbClr val="000000"/>
              </a:solidFill>
              <a:latin typeface="Guttman Hatzvi" panose="02010401010101010101" pitchFamily="2" charset="-79"/>
              <a:cs typeface="Guttman Hatzvi" panose="02010401010101010101" pitchFamily="2" charset="-79"/>
            </a:endParaRPr>
          </a:p>
          <a:p>
            <a:pPr marL="0" lvl="0" indent="0" algn="just" defTabSz="914400">
              <a:lnSpc>
                <a:spcPct val="100000"/>
              </a:lnSpc>
              <a:buSzTx/>
              <a:buNone/>
            </a:pPr>
            <a:r>
              <a:rPr lang="he-IL" altLang="he-IL" sz="2400" dirty="0">
                <a:solidFill>
                  <a:srgbClr val="000000"/>
                </a:solidFill>
                <a:latin typeface="Guttman Hatzvi" panose="02010401010101010101" pitchFamily="2" charset="-79"/>
                <a:cs typeface="Guttman Hatzvi" panose="02010401010101010101" pitchFamily="2" charset="-79"/>
              </a:rPr>
              <a:t> </a:t>
            </a:r>
            <a:r>
              <a:rPr lang="he-IL" altLang="he-IL" sz="2400" dirty="0" smtClean="0">
                <a:solidFill>
                  <a:srgbClr val="000000"/>
                </a:solidFill>
                <a:latin typeface="Guttman Hatzvi" panose="02010401010101010101" pitchFamily="2" charset="-79"/>
                <a:cs typeface="Guttman Hatzvi" panose="02010401010101010101" pitchFamily="2" charset="-79"/>
              </a:rPr>
              <a:t>        אין </a:t>
            </a:r>
            <a:r>
              <a:rPr lang="he-IL" altLang="he-IL" sz="2400" dirty="0">
                <a:solidFill>
                  <a:srgbClr val="000000"/>
                </a:solidFill>
                <a:latin typeface="Guttman Hatzvi" panose="02010401010101010101" pitchFamily="2" charset="-79"/>
                <a:cs typeface="Guttman Hatzvi" panose="02010401010101010101" pitchFamily="2" charset="-79"/>
              </a:rPr>
              <a:t>התייחסות </a:t>
            </a:r>
            <a:r>
              <a:rPr lang="he-IL" altLang="he-IL" sz="2400" dirty="0" smtClean="0">
                <a:solidFill>
                  <a:srgbClr val="000000"/>
                </a:solidFill>
                <a:latin typeface="Guttman Hatzvi" panose="02010401010101010101" pitchFamily="2" charset="-79"/>
                <a:cs typeface="Guttman Hatzvi" panose="02010401010101010101" pitchFamily="2" charset="-79"/>
              </a:rPr>
              <a:t>לזיקוקים</a:t>
            </a:r>
            <a:endParaRPr lang="he-IL" altLang="he-IL" sz="2400" dirty="0">
              <a:solidFill>
                <a:srgbClr val="000000"/>
              </a:solidFill>
              <a:latin typeface="Guttman Hatzvi" panose="02010401010101010101" pitchFamily="2" charset="-79"/>
              <a:cs typeface="Guttman Hatzvi" panose="02010401010101010101" pitchFamily="2" charset="-79"/>
            </a:endParaRPr>
          </a:p>
          <a:p>
            <a:pPr algn="just"/>
            <a:endParaRPr lang="he-IL" sz="2400" dirty="0" smtClean="0">
              <a:latin typeface="Guttman Hatzvi" panose="02010401010101010101" pitchFamily="2" charset="-79"/>
              <a:cs typeface="Guttman Hatzvi" panose="02010401010101010101" pitchFamily="2" charset="-79"/>
            </a:endParaRPr>
          </a:p>
          <a:p>
            <a:pPr algn="just"/>
            <a:r>
              <a:rPr lang="he-IL" sz="2400" dirty="0" smtClean="0">
                <a:latin typeface="Guttman Hatzvi" panose="02010401010101010101" pitchFamily="2" charset="-79"/>
                <a:cs typeface="Guttman Hatzvi" panose="02010401010101010101" pitchFamily="2" charset="-79"/>
              </a:rPr>
              <a:t>שר </a:t>
            </a:r>
            <a:r>
              <a:rPr lang="he-IL" sz="2400" dirty="0">
                <a:latin typeface="Guttman Hatzvi" panose="02010401010101010101" pitchFamily="2" charset="-79"/>
                <a:cs typeface="Guttman Hatzvi" panose="02010401010101010101" pitchFamily="2" charset="-79"/>
              </a:rPr>
              <a:t>הביטחון מוסמך להעניק </a:t>
            </a:r>
            <a:r>
              <a:rPr lang="he-IL" sz="2400" b="1" dirty="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פטור</a:t>
            </a:r>
            <a:r>
              <a:rPr lang="he-IL" sz="2400" dirty="0">
                <a:latin typeface="Guttman Hatzvi" panose="02010401010101010101" pitchFamily="2" charset="-79"/>
                <a:cs typeface="Guttman Hatzvi" panose="02010401010101010101" pitchFamily="2" charset="-79"/>
              </a:rPr>
              <a:t> לחברות </a:t>
            </a:r>
            <a:r>
              <a:rPr lang="he-IL" sz="2400" dirty="0" err="1">
                <a:latin typeface="Guttman Hatzvi" panose="02010401010101010101" pitchFamily="2" charset="-79"/>
                <a:cs typeface="Guttman Hatzvi" panose="02010401010101010101" pitchFamily="2" charset="-79"/>
              </a:rPr>
              <a:t>בטחוניות</a:t>
            </a:r>
            <a:r>
              <a:rPr lang="he-IL" sz="2400" dirty="0">
                <a:latin typeface="Guttman Hatzvi" panose="02010401010101010101" pitchFamily="2" charset="-79"/>
                <a:cs typeface="Guttman Hatzvi" panose="02010401010101010101" pitchFamily="2" charset="-79"/>
              </a:rPr>
              <a:t> מדרישות חוק </a:t>
            </a:r>
            <a:r>
              <a:rPr lang="he-IL" sz="2400" dirty="0" smtClean="0">
                <a:latin typeface="Guttman Hatzvi" panose="02010401010101010101" pitchFamily="2" charset="-79"/>
                <a:cs typeface="Guttman Hatzvi" panose="02010401010101010101" pitchFamily="2" charset="-79"/>
              </a:rPr>
              <a:t>ותקנות חומרי </a:t>
            </a:r>
            <a:r>
              <a:rPr lang="he-IL" sz="2400" dirty="0">
                <a:latin typeface="Guttman Hatzvi" panose="02010401010101010101" pitchFamily="2" charset="-79"/>
                <a:cs typeface="Guttman Hatzvi" panose="02010401010101010101" pitchFamily="2" charset="-79"/>
              </a:rPr>
              <a:t>הנפץ </a:t>
            </a:r>
            <a:endParaRPr lang="he-IL" sz="2400" dirty="0" smtClean="0">
              <a:latin typeface="Guttman Hatzvi" panose="02010401010101010101" pitchFamily="2" charset="-79"/>
              <a:cs typeface="Guttman Hatzvi" panose="02010401010101010101" pitchFamily="2" charset="-79"/>
            </a:endParaRPr>
          </a:p>
          <a:p>
            <a:pPr algn="just"/>
            <a:endParaRPr lang="he-IL" sz="2400" dirty="0">
              <a:latin typeface="Guttman Hatzvi" panose="02010401010101010101" pitchFamily="2" charset="-79"/>
              <a:cs typeface="Guttman Hatzvi" panose="02010401010101010101" pitchFamily="2" charset="-79"/>
            </a:endParaRPr>
          </a:p>
          <a:p>
            <a:pPr algn="just"/>
            <a:r>
              <a:rPr lang="he-IL" sz="2400" dirty="0" smtClean="0">
                <a:latin typeface="Guttman Hatzvi" panose="02010401010101010101" pitchFamily="2" charset="-79"/>
                <a:cs typeface="Guttman Hatzvi" panose="02010401010101010101" pitchFamily="2" charset="-79"/>
              </a:rPr>
              <a:t>נוהג </a:t>
            </a:r>
            <a:r>
              <a:rPr lang="he-IL" sz="2400" dirty="0">
                <a:latin typeface="Guttman Hatzvi" panose="02010401010101010101" pitchFamily="2" charset="-79"/>
                <a:cs typeface="Guttman Hatzvi" panose="02010401010101010101" pitchFamily="2" charset="-79"/>
              </a:rPr>
              <a:t>זה מושרש </a:t>
            </a:r>
            <a:r>
              <a:rPr lang="he-IL" sz="2400" b="1" dirty="0">
                <a:solidFill>
                  <a:srgbClr val="0000FF"/>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בהוראת שעה </a:t>
            </a:r>
            <a:r>
              <a:rPr lang="he-IL" sz="2400" dirty="0" smtClean="0">
                <a:latin typeface="Guttman Hatzvi" panose="02010401010101010101" pitchFamily="2" charset="-79"/>
                <a:cs typeface="Guttman Hatzvi" panose="02010401010101010101" pitchFamily="2" charset="-79"/>
              </a:rPr>
              <a:t>המוארכת </a:t>
            </a:r>
            <a:r>
              <a:rPr lang="he-IL" sz="2400" dirty="0">
                <a:latin typeface="Guttman Hatzvi" panose="02010401010101010101" pitchFamily="2" charset="-79"/>
                <a:cs typeface="Guttman Hatzvi" panose="02010401010101010101" pitchFamily="2" charset="-79"/>
              </a:rPr>
              <a:t>מדי חצי שנה והן פועלות על פי נוהל מיוחד. </a:t>
            </a:r>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7"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113241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98476" y="404664"/>
            <a:ext cx="7620000" cy="616496"/>
          </a:xfrm>
        </p:spPr>
        <p:txBody>
          <a:bodyPr/>
          <a:lstStyle/>
          <a:p>
            <a:pPr algn="r"/>
            <a:r>
              <a:rPr lang="he-IL" b="1" dirty="0" smtClean="0">
                <a:solidFill>
                  <a:srgbClr val="FF0000"/>
                </a:solidFill>
                <a:effectLst>
                  <a:outerShdw blurRad="38100" dist="38100" dir="2700000" algn="tl">
                    <a:srgbClr val="000000">
                      <a:alpha val="43137"/>
                    </a:srgbClr>
                  </a:outerShdw>
                </a:effectLst>
              </a:rPr>
              <a:t>...ומה אצלנו בישראל - 2020</a:t>
            </a:r>
            <a:endParaRPr lang="he-IL" b="1" dirty="0">
              <a:solidFill>
                <a:srgbClr val="FF0000"/>
              </a:solidFill>
              <a:effectLst>
                <a:outerShdw blurRad="38100" dist="38100" dir="2700000" algn="tl">
                  <a:srgbClr val="000000">
                    <a:alpha val="43137"/>
                  </a:srgbClr>
                </a:outerShdw>
              </a:effectLst>
            </a:endParaRPr>
          </a:p>
        </p:txBody>
      </p:sp>
      <p:sp>
        <p:nvSpPr>
          <p:cNvPr id="4" name="Rectangle 1"/>
          <p:cNvSpPr>
            <a:spLocks noGrp="1" noChangeArrowheads="1"/>
          </p:cNvSpPr>
          <p:nvPr>
            <p:ph idx="1"/>
          </p:nvPr>
        </p:nvSpPr>
        <p:spPr bwMode="auto">
          <a:xfrm>
            <a:off x="611560" y="1459996"/>
            <a:ext cx="8050932" cy="352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r>
              <a:rPr lang="he-IL" sz="2400" b="1" dirty="0" smtClean="0">
                <a:latin typeface="Guttman Hatzvi" panose="02010401010101010101" pitchFamily="2" charset="-79"/>
                <a:cs typeface="Guttman Hatzvi" panose="02010401010101010101" pitchFamily="2" charset="-79"/>
              </a:rPr>
              <a:t>המלצה </a:t>
            </a:r>
            <a:r>
              <a:rPr lang="he-IL" sz="2400" b="1" dirty="0">
                <a:latin typeface="Guttman Hatzvi" panose="02010401010101010101" pitchFamily="2" charset="-79"/>
                <a:cs typeface="Guttman Hatzvi" panose="02010401010101010101" pitchFamily="2" charset="-79"/>
              </a:rPr>
              <a:t>לנוהל שיעוגן בתקנות שייקבעו בשיתוף שרי הפנים, העבודה והגנת הסביבה ויחולו על כלל המפעלים </a:t>
            </a:r>
            <a:r>
              <a:rPr lang="he-IL" sz="2400" b="1" dirty="0" err="1">
                <a:latin typeface="Guttman Hatzvi" panose="02010401010101010101" pitchFamily="2" charset="-79"/>
                <a:cs typeface="Guttman Hatzvi" panose="02010401010101010101" pitchFamily="2" charset="-79"/>
              </a:rPr>
              <a:t>הבטחוניים</a:t>
            </a:r>
            <a:r>
              <a:rPr lang="he-IL" sz="2400" b="1" dirty="0">
                <a:latin typeface="Guttman Hatzvi" panose="02010401010101010101" pitchFamily="2" charset="-79"/>
                <a:cs typeface="Guttman Hatzvi" panose="02010401010101010101" pitchFamily="2" charset="-79"/>
              </a:rPr>
              <a:t>.</a:t>
            </a:r>
          </a:p>
          <a:p>
            <a:pPr marL="0" indent="0">
              <a:buNone/>
            </a:pPr>
            <a:endParaRPr lang="he-IL" sz="2400" b="1" dirty="0" smtClean="0">
              <a:latin typeface="Guttman Hatzvi" panose="02010401010101010101" pitchFamily="2" charset="-79"/>
              <a:cs typeface="Guttman Hatzvi" panose="02010401010101010101" pitchFamily="2" charset="-79"/>
            </a:endParaRPr>
          </a:p>
          <a:p>
            <a:pPr marL="0" indent="0">
              <a:buNone/>
            </a:pPr>
            <a:endParaRPr lang="he-IL" sz="2400" b="1" dirty="0">
              <a:latin typeface="Guttman Hatzvi" panose="02010401010101010101" pitchFamily="2" charset="-79"/>
              <a:cs typeface="Guttman Hatzvi" panose="02010401010101010101" pitchFamily="2" charset="-79"/>
            </a:endParaRPr>
          </a:p>
          <a:p>
            <a:pPr marL="0" indent="0">
              <a:buNone/>
            </a:pPr>
            <a:endParaRPr lang="he-IL" sz="2400" b="1" dirty="0">
              <a:latin typeface="Guttman Hatzvi" panose="02010401010101010101" pitchFamily="2" charset="-79"/>
              <a:cs typeface="Guttman Hatzvi" panose="02010401010101010101" pitchFamily="2" charset="-79"/>
            </a:endParaRPr>
          </a:p>
          <a:p>
            <a:pPr algn="just"/>
            <a:r>
              <a:rPr lang="he-IL" sz="2400" b="1" dirty="0" smtClean="0">
                <a:solidFill>
                  <a:srgbClr val="FF0000"/>
                </a:solidFill>
                <a:latin typeface="Guttman Hatzvi" panose="02010401010101010101" pitchFamily="2" charset="-79"/>
                <a:cs typeface="Guttman Hatzvi" panose="02010401010101010101" pitchFamily="2" charset="-79"/>
              </a:rPr>
              <a:t>2020</a:t>
            </a:r>
            <a:r>
              <a:rPr lang="he-IL" sz="2400" b="1" dirty="0" smtClean="0">
                <a:latin typeface="Guttman Hatzvi" panose="02010401010101010101" pitchFamily="2" charset="-79"/>
                <a:cs typeface="Guttman Hatzvi" panose="02010401010101010101" pitchFamily="2" charset="-79"/>
              </a:rPr>
              <a:t> : לאחר האסון בנמל ביירות מכריז המשרד להגנת </a:t>
            </a:r>
            <a:r>
              <a:rPr lang="he-IL" sz="2400" b="1" dirty="0">
                <a:latin typeface="Guttman Hatzvi" panose="02010401010101010101" pitchFamily="2" charset="-79"/>
                <a:cs typeface="Guttman Hatzvi" panose="02010401010101010101" pitchFamily="2" charset="-79"/>
              </a:rPr>
              <a:t>הסביבה </a:t>
            </a:r>
            <a:r>
              <a:rPr lang="he-IL" sz="2400" b="1" dirty="0" smtClean="0">
                <a:latin typeface="Guttman Hatzvi" panose="02010401010101010101" pitchFamily="2" charset="-79"/>
                <a:cs typeface="Guttman Hatzvi" panose="02010401010101010101" pitchFamily="2" charset="-79"/>
              </a:rPr>
              <a:t>על כוונה לפינוי </a:t>
            </a:r>
            <a:r>
              <a:rPr lang="he-IL" sz="2400" b="1" dirty="0">
                <a:latin typeface="Guttman Hatzvi" panose="02010401010101010101" pitchFamily="2" charset="-79"/>
                <a:cs typeface="Guttman Hatzvi" panose="02010401010101010101" pitchFamily="2" charset="-79"/>
              </a:rPr>
              <a:t>המפעלים ממפרץ חיפה ״כדי למנוע אסון כתוצאה מכמויות החומרים המסוכנים״. </a:t>
            </a:r>
            <a:endParaRPr lang="he-IL" sz="2400" b="1" dirty="0" smtClean="0">
              <a:latin typeface="Guttman Hatzvi" panose="02010401010101010101" pitchFamily="2" charset="-79"/>
              <a:cs typeface="Guttman Hatzvi" panose="02010401010101010101" pitchFamily="2" charset="-79"/>
            </a:endParaRPr>
          </a:p>
          <a:p>
            <a:pPr marL="0" marR="0" lvl="0" indent="0" defTabSz="914400" eaLnBrk="0" fontAlgn="base" latinLnBrk="0" hangingPunct="0">
              <a:lnSpc>
                <a:spcPct val="100000"/>
              </a:lnSpc>
              <a:spcBef>
                <a:spcPct val="0"/>
              </a:spcBef>
              <a:spcAft>
                <a:spcPct val="0"/>
              </a:spcAft>
              <a:buClrTx/>
              <a:buSzTx/>
              <a:buFontTx/>
              <a:buNone/>
              <a:tabLst/>
            </a:pPr>
            <a:endParaRPr kumimoji="0" lang="he-IL" altLang="he-IL" b="0" i="0" u="none" strike="noStrike" cap="none" normalizeH="0" baseline="0" dirty="0" smtClean="0">
              <a:ln>
                <a:noFill/>
              </a:ln>
              <a:solidFill>
                <a:schemeClr val="tx1"/>
              </a:solidFill>
              <a:effectLst/>
            </a:endParaRPr>
          </a:p>
        </p:txBody>
      </p:sp>
      <p:sp>
        <p:nvSpPr>
          <p:cNvPr id="3" name="TextBox 2"/>
          <p:cNvSpPr txBox="1"/>
          <p:nvPr/>
        </p:nvSpPr>
        <p:spPr>
          <a:xfrm>
            <a:off x="755018" y="5102785"/>
            <a:ext cx="7764016" cy="646331"/>
          </a:xfrm>
          <a:prstGeom prst="rect">
            <a:avLst/>
          </a:prstGeom>
          <a:solidFill>
            <a:srgbClr val="FFFF00"/>
          </a:solidFill>
        </p:spPr>
        <p:txBody>
          <a:bodyPr wrap="square" rtlCol="1">
            <a:spAutoFit/>
          </a:bodyPr>
          <a:lstStyle/>
          <a:p>
            <a:pPr algn="ctr"/>
            <a:r>
              <a:rPr lang="he-IL" sz="3600" b="1" dirty="0">
                <a:solidFill>
                  <a:srgbClr val="FF0000"/>
                </a:solidFill>
                <a:effectLst>
                  <a:outerShdw blurRad="38100" dist="38100" dir="2700000" algn="tl">
                    <a:srgbClr val="000000">
                      <a:alpha val="43137"/>
                    </a:srgbClr>
                  </a:outerShdw>
                </a:effectLst>
              </a:rPr>
              <a:t>יש דיבורים </a:t>
            </a:r>
            <a:r>
              <a:rPr lang="he-IL" sz="3600" b="1" dirty="0">
                <a:solidFill>
                  <a:srgbClr val="0000FF"/>
                </a:solidFill>
                <a:effectLst>
                  <a:outerShdw blurRad="38100" dist="38100" dir="2700000" algn="tl">
                    <a:srgbClr val="000000">
                      <a:alpha val="43137"/>
                    </a:srgbClr>
                  </a:outerShdw>
                </a:effectLst>
              </a:rPr>
              <a:t>אך אין כל פעולה </a:t>
            </a:r>
            <a:r>
              <a:rPr lang="he-IL" sz="3600" b="1" dirty="0" err="1">
                <a:solidFill>
                  <a:srgbClr val="0000FF"/>
                </a:solidFill>
                <a:effectLst>
                  <a:outerShdw blurRad="38100" dist="38100" dir="2700000" algn="tl">
                    <a:srgbClr val="000000">
                      <a:alpha val="43137"/>
                    </a:srgbClr>
                  </a:outerShdw>
                </a:effectLst>
              </a:rPr>
              <a:t>אמיתית</a:t>
            </a:r>
            <a:r>
              <a:rPr lang="he-IL" sz="3600" b="1" dirty="0">
                <a:solidFill>
                  <a:srgbClr val="0000FF"/>
                </a:solidFill>
                <a:effectLst>
                  <a:outerShdw blurRad="38100" dist="38100" dir="2700000" algn="tl">
                    <a:srgbClr val="000000">
                      <a:alpha val="43137"/>
                    </a:srgbClr>
                  </a:outerShdw>
                </a:effectLst>
              </a:rPr>
              <a:t>.</a:t>
            </a:r>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7"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Tree>
    <p:extLst>
      <p:ext uri="{BB962C8B-B14F-4D97-AF65-F5344CB8AC3E}">
        <p14:creationId xmlns:p14="http://schemas.microsoft.com/office/powerpoint/2010/main" val="96997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98476" y="404664"/>
            <a:ext cx="7620000" cy="616496"/>
          </a:xfrm>
        </p:spPr>
        <p:txBody>
          <a:bodyPr/>
          <a:lstStyle/>
          <a:p>
            <a:pPr algn="r"/>
            <a:r>
              <a:rPr lang="he-IL" b="1" dirty="0" smtClean="0">
                <a:solidFill>
                  <a:srgbClr val="FF0000"/>
                </a:solidFill>
                <a:effectLst>
                  <a:outerShdw blurRad="38100" dist="38100" dir="2700000" algn="tl">
                    <a:srgbClr val="000000">
                      <a:alpha val="43137"/>
                    </a:srgbClr>
                  </a:outerShdw>
                </a:effectLst>
              </a:rPr>
              <a:t>...ממשיכים ליעד הבא</a:t>
            </a:r>
            <a:endParaRPr lang="he-IL" b="1" dirty="0">
              <a:solidFill>
                <a:srgbClr val="FF0000"/>
              </a:solidFill>
              <a:effectLst>
                <a:outerShdw blurRad="38100" dist="38100" dir="2700000" algn="tl">
                  <a:srgbClr val="000000">
                    <a:alpha val="43137"/>
                  </a:srgbClr>
                </a:outerShdw>
              </a:effectLst>
            </a:endParaRPr>
          </a:p>
        </p:txBody>
      </p:sp>
      <p:sp>
        <p:nvSpPr>
          <p:cNvPr id="4" name="Rectangle 1"/>
          <p:cNvSpPr>
            <a:spLocks noGrp="1" noChangeArrowheads="1"/>
          </p:cNvSpPr>
          <p:nvPr>
            <p:ph idx="1"/>
          </p:nvPr>
        </p:nvSpPr>
        <p:spPr bwMode="auto">
          <a:xfrm>
            <a:off x="611560" y="2512591"/>
            <a:ext cx="8050932"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indent="0">
              <a:buNone/>
            </a:pPr>
            <a:endParaRPr lang="he-IL" sz="2400" b="1" dirty="0" smtClean="0">
              <a:latin typeface="Guttman Hatzvi" panose="02010401010101010101" pitchFamily="2" charset="-79"/>
              <a:cs typeface="Guttman Hatzvi" panose="02010401010101010101" pitchFamily="2" charset="-79"/>
            </a:endParaRPr>
          </a:p>
          <a:p>
            <a:pPr marL="0" indent="0">
              <a:buNone/>
            </a:pPr>
            <a:endParaRPr lang="he-IL" sz="2400" b="1" dirty="0">
              <a:latin typeface="Guttman Hatzvi" panose="02010401010101010101" pitchFamily="2" charset="-79"/>
              <a:cs typeface="Guttman Hatzvi" panose="02010401010101010101" pitchFamily="2" charset="-79"/>
            </a:endParaRPr>
          </a:p>
          <a:p>
            <a:pPr marL="0" indent="0">
              <a:buNone/>
            </a:pPr>
            <a:endParaRPr lang="he-IL" sz="2400" b="1" dirty="0">
              <a:latin typeface="Guttman Hatzvi" panose="02010401010101010101" pitchFamily="2" charset="-79"/>
              <a:cs typeface="Guttman Hatzvi" panose="02010401010101010101" pitchFamily="2" charset="-79"/>
            </a:endParaRPr>
          </a:p>
          <a:p>
            <a:pPr marL="0" marR="0" lvl="0" indent="0" defTabSz="914400" eaLnBrk="0" fontAlgn="base" latinLnBrk="0" hangingPunct="0">
              <a:lnSpc>
                <a:spcPct val="100000"/>
              </a:lnSpc>
              <a:spcBef>
                <a:spcPct val="0"/>
              </a:spcBef>
              <a:spcAft>
                <a:spcPct val="0"/>
              </a:spcAft>
              <a:buClrTx/>
              <a:buSzTx/>
              <a:buFontTx/>
              <a:buNone/>
              <a:tabLst/>
            </a:pPr>
            <a:endParaRPr kumimoji="0" lang="he-IL" altLang="he-IL" b="0" i="0" u="none" strike="noStrike" cap="none" normalizeH="0" baseline="0" dirty="0" smtClean="0">
              <a:ln>
                <a:noFill/>
              </a:ln>
              <a:solidFill>
                <a:schemeClr val="tx1"/>
              </a:solidFill>
              <a:effectLst/>
            </a:endParaRPr>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7" name="מציין מיקום של כותרת תחתונה 1"/>
          <p:cNvSpPr txBox="1">
            <a:spLocks/>
          </p:cNvSpPr>
          <p:nvPr/>
        </p:nvSpPr>
        <p:spPr>
          <a:xfrm>
            <a:off x="1632938" y="5991734"/>
            <a:ext cx="5565228" cy="577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r" defTabSz="1218987" rtl="1"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685800" indent="-263525" algn="r" defTabSz="1218987" rtl="1"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054100" indent="-209550" algn="r" defTabSz="1218987" rtl="1"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476375"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1898650" indent="-209550" algn="r" defTabSz="1218987" rtl="1"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3558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8130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2702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727450" indent="-209550" algn="l" defTabSz="1218987"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a:spcBef>
                <a:spcPct val="0"/>
              </a:spcBef>
              <a:buFontTx/>
              <a:buNone/>
            </a:pPr>
            <a:r>
              <a:rPr lang="he-IL" altLang="he-IL" sz="1400" b="1" dirty="0" smtClean="0"/>
              <a:t>יועץ : עו"ד, מוסמך בבטיחות וממונה על הבטיחות</a:t>
            </a:r>
          </a:p>
          <a:p>
            <a:pPr algn="ctr">
              <a:spcBef>
                <a:spcPct val="0"/>
              </a:spcBef>
              <a:buFontTx/>
              <a:buNone/>
            </a:pPr>
            <a:r>
              <a:rPr lang="he-IL" altLang="he-IL" sz="1400" b="1" dirty="0" smtClean="0"/>
              <a:t>מאיר כהן  0528905768   </a:t>
            </a:r>
            <a:r>
              <a:rPr lang="en-US" altLang="he-IL" sz="1400" b="1" dirty="0" smtClean="0"/>
              <a:t>meircohen.law@gmail.com</a:t>
            </a:r>
          </a:p>
        </p:txBody>
      </p:sp>
      <p:sp>
        <p:nvSpPr>
          <p:cNvPr id="8" name="TextBox 7"/>
          <p:cNvSpPr txBox="1"/>
          <p:nvPr/>
        </p:nvSpPr>
        <p:spPr>
          <a:xfrm>
            <a:off x="634574" y="1437573"/>
            <a:ext cx="7561955" cy="4185761"/>
          </a:xfrm>
          <a:prstGeom prst="rect">
            <a:avLst/>
          </a:prstGeom>
          <a:noFill/>
        </p:spPr>
        <p:txBody>
          <a:bodyPr wrap="square" rtlCol="1">
            <a:spAutoFit/>
          </a:bodyPr>
          <a:lstStyle/>
          <a:p>
            <a:pPr algn="r">
              <a:lnSpc>
                <a:spcPct val="95000"/>
              </a:lnSpc>
            </a:pPr>
            <a:r>
              <a:rPr lang="he-IL" sz="2800" b="1" dirty="0">
                <a:hlinkClick r:id="rId3" action="ppaction://hlinkpres?slideindex=1&amp;slidetitle="/>
              </a:rPr>
              <a:t>תאונות עבודה : </a:t>
            </a:r>
            <a:r>
              <a:rPr lang="he-IL" sz="2800" b="1" dirty="0" err="1" smtClean="0">
                <a:hlinkClick r:id="rId3" action="ppaction://hlinkpres?slideindex=1&amp;slidetitle="/>
              </a:rPr>
              <a:t>מומנתקן</a:t>
            </a:r>
            <a:r>
              <a:rPr lang="he-IL" sz="2800" b="1" dirty="0" smtClean="0">
                <a:hlinkClick r:id="rId3" action="ppaction://hlinkpres?slideindex=1&amp;slidetitle="/>
              </a:rPr>
              <a:t> עבודה </a:t>
            </a:r>
            <a:r>
              <a:rPr lang="he-IL" sz="2800" b="1" dirty="0">
                <a:hlinkClick r:id="rId3" action="ppaction://hlinkpres?slideindex=1&amp;slidetitle="/>
              </a:rPr>
              <a:t>במסור חשמלי</a:t>
            </a:r>
            <a:endParaRPr lang="he-IL" sz="2800" b="1" dirty="0"/>
          </a:p>
          <a:p>
            <a:pPr algn="r">
              <a:lnSpc>
                <a:spcPct val="95000"/>
              </a:lnSpc>
            </a:pPr>
            <a:r>
              <a:rPr lang="he-IL" sz="2800" b="1" dirty="0">
                <a:hlinkClick r:id="rId4" action="ppaction://hlinkpres?slideindex=1&amp;slidetitle="/>
              </a:rPr>
              <a:t>תאונות עבודה : עבודה במסור חשמלי</a:t>
            </a:r>
            <a:endParaRPr lang="he-IL" sz="2800" b="1" dirty="0"/>
          </a:p>
          <a:p>
            <a:pPr algn="r">
              <a:lnSpc>
                <a:spcPct val="95000"/>
              </a:lnSpc>
            </a:pPr>
            <a:r>
              <a:rPr lang="he-IL" sz="2800" b="1" dirty="0" smtClean="0">
                <a:hlinkClick r:id="rId5" action="ppaction://hlinkpres?slideindex=1&amp;slidetitle="/>
              </a:rPr>
              <a:t>תאונות עבודה : קריסת חניון רמת החייל </a:t>
            </a:r>
            <a:endParaRPr lang="he-IL" sz="2800" b="1" dirty="0" smtClean="0"/>
          </a:p>
          <a:p>
            <a:pPr algn="r">
              <a:lnSpc>
                <a:spcPct val="95000"/>
              </a:lnSpc>
            </a:pPr>
            <a:r>
              <a:rPr lang="he-IL" sz="2800" b="1" dirty="0" smtClean="0">
                <a:hlinkClick r:id="rId6" action="ppaction://hlinkpres?slideindex=1&amp;slidetitle="/>
              </a:rPr>
              <a:t>תאונות עבודה : קריסת תקרה אולמי ורסאי</a:t>
            </a:r>
            <a:endParaRPr lang="en-US" sz="2800" b="1" dirty="0" smtClean="0"/>
          </a:p>
          <a:p>
            <a:pPr algn="r">
              <a:lnSpc>
                <a:spcPct val="95000"/>
              </a:lnSpc>
            </a:pPr>
            <a:r>
              <a:rPr lang="he-IL" sz="2800" b="1" dirty="0" smtClean="0">
                <a:hlinkClick r:id="rId7" action="ppaction://hlinkpres?slideindex=1&amp;slidetitle="/>
              </a:rPr>
              <a:t>תאונת עבודה :  ארובת חברת חשמל  אשקלון</a:t>
            </a:r>
            <a:endParaRPr lang="he-IL" sz="2800" b="1" dirty="0" smtClean="0"/>
          </a:p>
          <a:p>
            <a:pPr algn="r">
              <a:lnSpc>
                <a:spcPct val="95000"/>
              </a:lnSpc>
            </a:pPr>
            <a:r>
              <a:rPr lang="he-IL" sz="2800" b="1" dirty="0" smtClean="0">
                <a:hlinkClick r:id="rId8" action="ppaction://hlinkpres?slideindex=1&amp;slidetitle="/>
              </a:rPr>
              <a:t>תאונת עבודה :  </a:t>
            </a:r>
            <a:r>
              <a:rPr lang="he-IL" sz="2800" b="1" dirty="0" err="1" smtClean="0">
                <a:hlinkClick r:id="rId8" action="ppaction://hlinkpres?slideindex=1&amp;slidetitle="/>
              </a:rPr>
              <a:t>צ'רנוביל</a:t>
            </a:r>
            <a:r>
              <a:rPr lang="he-IL" sz="2800" b="1" dirty="0" smtClean="0">
                <a:hlinkClick r:id="rId8" action="ppaction://hlinkpres?slideindex=1&amp;slidetitle="/>
              </a:rPr>
              <a:t> (כור גרעיני)</a:t>
            </a:r>
            <a:endParaRPr lang="he-IL" sz="2800" b="1" dirty="0" smtClean="0"/>
          </a:p>
          <a:p>
            <a:pPr algn="r">
              <a:lnSpc>
                <a:spcPct val="95000"/>
              </a:lnSpc>
            </a:pPr>
            <a:r>
              <a:rPr lang="he-IL" sz="2800" b="1" dirty="0" smtClean="0">
                <a:hlinkClick r:id="rId9" action="ppaction://hlinkpres?slideindex=1&amp;slidetitle="/>
              </a:rPr>
              <a:t>תאונת עבודה :  גידור לבטח</a:t>
            </a:r>
            <a:endParaRPr lang="he-IL" sz="2800" b="1" dirty="0" smtClean="0"/>
          </a:p>
          <a:p>
            <a:pPr algn="r">
              <a:lnSpc>
                <a:spcPct val="95000"/>
              </a:lnSpc>
            </a:pPr>
            <a:r>
              <a:rPr lang="he-IL" sz="2800" b="1" dirty="0" smtClean="0">
                <a:hlinkClick r:id="rId10" action="ppaction://hlinkpres?slideindex=1&amp;slidetitle="/>
              </a:rPr>
              <a:t>תאונת עבודה :  הרמת משאות</a:t>
            </a:r>
            <a:endParaRPr lang="he-IL" sz="2800" b="1" dirty="0"/>
          </a:p>
          <a:p>
            <a:pPr algn="r">
              <a:lnSpc>
                <a:spcPct val="95000"/>
              </a:lnSpc>
            </a:pPr>
            <a:r>
              <a:rPr lang="he-IL" sz="2800" b="1" dirty="0" smtClean="0">
                <a:hlinkClick r:id="rId11" action="ppaction://hlinkpres?slideindex=1&amp;slidetitle="/>
              </a:rPr>
              <a:t>תאונת עבודה :  קטיעת אצבעות</a:t>
            </a:r>
            <a:endParaRPr lang="he-IL" sz="2800" b="1" dirty="0" smtClean="0"/>
          </a:p>
          <a:p>
            <a:pPr algn="r">
              <a:lnSpc>
                <a:spcPct val="95000"/>
              </a:lnSpc>
            </a:pPr>
            <a:r>
              <a:rPr lang="he-IL" sz="2800" b="1" dirty="0" smtClean="0">
                <a:hlinkClick r:id="rId12" action="ppaction://hlinkpres?slideindex=1&amp;slidetitle="/>
              </a:rPr>
              <a:t>תאונת עבודה : אסון נמל ביירות </a:t>
            </a:r>
            <a:endParaRPr lang="he-IL" sz="2800" b="1" dirty="0" smtClean="0"/>
          </a:p>
        </p:txBody>
      </p:sp>
    </p:spTree>
    <p:extLst>
      <p:ext uri="{BB962C8B-B14F-4D97-AF65-F5344CB8AC3E}">
        <p14:creationId xmlns:p14="http://schemas.microsoft.com/office/powerpoint/2010/main" val="395406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11759" y="260648"/>
            <a:ext cx="6136927" cy="911349"/>
          </a:xfrm>
        </p:spPr>
        <p:txBody>
          <a:bodyPr>
            <a:noAutofit/>
          </a:bodyPr>
          <a:lstStyle/>
          <a:p>
            <a:pPr algn="r"/>
            <a:r>
              <a:rPr lang="he-IL" sz="2400" b="1" dirty="0" smtClean="0">
                <a:solidFill>
                  <a:srgbClr val="FF0000"/>
                </a:solidFill>
                <a:effectLst>
                  <a:outerShdw blurRad="38100" dist="38100" dir="2700000" algn="tl">
                    <a:srgbClr val="000000">
                      <a:alpha val="43137"/>
                    </a:srgbClr>
                  </a:outerShdw>
                </a:effectLst>
              </a:rPr>
              <a:t>מפקח עבודה </a:t>
            </a:r>
            <a:br>
              <a:rPr lang="he-IL" sz="2400" b="1" dirty="0" smtClean="0">
                <a:solidFill>
                  <a:srgbClr val="FF0000"/>
                </a:solidFill>
                <a:effectLst>
                  <a:outerShdw blurRad="38100" dist="38100" dir="2700000" algn="tl">
                    <a:srgbClr val="000000">
                      <a:alpha val="43137"/>
                    </a:srgbClr>
                  </a:outerShdw>
                </a:effectLst>
              </a:rPr>
            </a:br>
            <a:r>
              <a:rPr lang="he-IL" sz="2400" b="1" dirty="0" smtClean="0">
                <a:solidFill>
                  <a:srgbClr val="0000FF"/>
                </a:solidFill>
                <a:effectLst>
                  <a:outerShdw blurRad="38100" dist="38100" dir="2700000" algn="tl">
                    <a:srgbClr val="000000">
                      <a:alpha val="43137"/>
                    </a:srgbClr>
                  </a:outerShdw>
                </a:effectLst>
              </a:rPr>
              <a:t>חוק ארגון הפיקוח על העבודה</a:t>
            </a:r>
            <a:endParaRPr lang="he-IL" sz="2400" b="1" dirty="0">
              <a:solidFill>
                <a:srgbClr val="0000FF"/>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827584" y="1340768"/>
            <a:ext cx="7620000" cy="4470400"/>
          </a:xfrm>
        </p:spPr>
        <p:txBody>
          <a:bodyPr>
            <a:normAutofit/>
          </a:bodyPr>
          <a:lstStyle/>
          <a:p>
            <a:pPr marL="0" indent="0">
              <a:buNone/>
            </a:pPr>
            <a:r>
              <a:rPr lang="he-IL" b="1" dirty="0"/>
              <a:t>סמכויות מפקח עבודה </a:t>
            </a:r>
            <a:endParaRPr lang="he-IL" b="1" dirty="0" smtClean="0"/>
          </a:p>
          <a:p>
            <a:pPr marL="0" indent="0">
              <a:buNone/>
            </a:pPr>
            <a:r>
              <a:rPr lang="he-IL" dirty="0" smtClean="0"/>
              <a:t>3</a:t>
            </a:r>
            <a:r>
              <a:rPr lang="he-IL" dirty="0"/>
              <a:t>.    בנוסף לכל סמכות הנתונה למפקח עבודה בכל חיקוק, נתונות לו לשם מילוי תפקידיו סמכויות אלה:</a:t>
            </a:r>
          </a:p>
          <a:p>
            <a:pPr marL="0" indent="0">
              <a:buNone/>
            </a:pPr>
            <a:r>
              <a:rPr lang="he-IL" dirty="0" smtClean="0"/>
              <a:t>(</a:t>
            </a:r>
            <a:r>
              <a:rPr lang="he-IL" dirty="0"/>
              <a:t>1)  </a:t>
            </a:r>
            <a:r>
              <a:rPr lang="he-IL" b="1" dirty="0">
                <a:solidFill>
                  <a:srgbClr val="FF0000"/>
                </a:solidFill>
              </a:rPr>
              <a:t>להיכנס</a:t>
            </a:r>
            <a:r>
              <a:rPr lang="he-IL" dirty="0"/>
              <a:t> בכל עת לכל מקום שיש לו יסוד להניח כי מועסקים בו בני אדם, או שהם עומדים להיות מועסקים בו, או נעשית בו, עבודה לצרכי עסק או משלח יד (להלן בפרק זה – מקום עבודה);</a:t>
            </a:r>
          </a:p>
          <a:p>
            <a:pPr marL="0" indent="0">
              <a:buNone/>
            </a:pPr>
            <a:r>
              <a:rPr lang="he-IL" dirty="0"/>
              <a:t>(2)  </a:t>
            </a:r>
            <a:r>
              <a:rPr lang="he-IL" b="1" dirty="0">
                <a:solidFill>
                  <a:srgbClr val="FF0000"/>
                </a:solidFill>
              </a:rPr>
              <a:t>לבדוק</a:t>
            </a:r>
            <a:r>
              <a:rPr lang="he-IL" dirty="0"/>
              <a:t> במקום עבודה את סדרי העבודה ואת סידורי הבטיחות, </a:t>
            </a:r>
            <a:r>
              <a:rPr lang="he-IL" dirty="0" err="1"/>
              <a:t>הגיהות</a:t>
            </a:r>
            <a:r>
              <a:rPr lang="he-IL" dirty="0"/>
              <a:t> והרווחה, ובין השאר גם את המתקנים, המכונות, הציוד ותהליכי העבודה;</a:t>
            </a:r>
          </a:p>
          <a:p>
            <a:pPr marL="0" indent="0">
              <a:buNone/>
            </a:pPr>
            <a:r>
              <a:rPr lang="he-IL" sz="3200" b="1" dirty="0">
                <a:solidFill>
                  <a:srgbClr val="0000FF"/>
                </a:solidFill>
              </a:rPr>
              <a:t>(3)  </a:t>
            </a:r>
            <a:r>
              <a:rPr lang="he-IL" sz="3200" b="1" dirty="0">
                <a:solidFill>
                  <a:srgbClr val="FF0000"/>
                </a:solidFill>
              </a:rPr>
              <a:t>לברר</a:t>
            </a:r>
            <a:r>
              <a:rPr lang="he-IL" sz="3200" b="1" dirty="0">
                <a:solidFill>
                  <a:srgbClr val="0000FF"/>
                </a:solidFill>
              </a:rPr>
              <a:t> את הסיבות והנסיבות של תאונות העבודה;</a:t>
            </a:r>
          </a:p>
          <a:p>
            <a:pPr marL="0" indent="0">
              <a:buNone/>
            </a:pPr>
            <a:endParaRPr lang="he-IL" dirty="0"/>
          </a:p>
        </p:txBody>
      </p:sp>
      <p:sp>
        <p:nvSpPr>
          <p:cNvPr id="4" name="מציין מיקום של כותרת תחתונה 1"/>
          <p:cNvSpPr>
            <a:spLocks noGrp="1"/>
          </p:cNvSpPr>
          <p:nvPr>
            <p:ph type="ftr" sz="quarter" idx="11"/>
          </p:nvPr>
        </p:nvSpPr>
        <p:spPr>
          <a:xfrm>
            <a:off x="3203848" y="5877272"/>
            <a:ext cx="2895600" cy="590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63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054100" indent="-20955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476375" indent="-20955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1898650" indent="-20955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3558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8130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2702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7274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he-IL" altLang="he-IL" sz="1400" b="1" dirty="0" smtClean="0"/>
              <a:t>עו"ד מאיר כהן  0528905768</a:t>
            </a:r>
          </a:p>
          <a:p>
            <a:pPr algn="ctr">
              <a:spcBef>
                <a:spcPct val="0"/>
              </a:spcBef>
              <a:buFontTx/>
              <a:buNone/>
            </a:pPr>
            <a:r>
              <a:rPr lang="en-US" altLang="he-IL" sz="1400" b="1" dirty="0" smtClean="0"/>
              <a:t>meircohen.law@gmail.com</a:t>
            </a:r>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145710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296182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mail.google.com/mail/u/0?ui=2&amp;ik=d5dbdef687&amp;attid=0.1&amp;permmsgid=msg-f:1701431536053101960&amp;th=179cb2f7ac17a588&amp;view=fimg&amp;sz=s0-l75-ft&amp;attbid=ANGjdJ-9y-maVrr47qua73SbfkDcy4mJZUBiM-W0TFCGNCutq6mfBkkb69YZe6pr76q0vTOxOa5-jxulNhXb0Uj09wypYX84pNhttOSxRDugyojnp1WbJ2E4qgNEGAo&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3" name="תמונה 2"/>
          <p:cNvPicPr>
            <a:picLocks noChangeAspect="1"/>
          </p:cNvPicPr>
          <p:nvPr/>
        </p:nvPicPr>
        <p:blipFill>
          <a:blip r:embed="rId2"/>
          <a:stretch>
            <a:fillRect/>
          </a:stretch>
        </p:blipFill>
        <p:spPr>
          <a:xfrm>
            <a:off x="0" y="2284401"/>
            <a:ext cx="9144000" cy="2289197"/>
          </a:xfrm>
          <a:prstGeom prst="rect">
            <a:avLst/>
          </a:prstGeom>
        </p:spPr>
      </p:pic>
    </p:spTree>
    <p:extLst>
      <p:ext uri="{BB962C8B-B14F-4D97-AF65-F5344CB8AC3E}">
        <p14:creationId xmlns:p14="http://schemas.microsoft.com/office/powerpoint/2010/main" val="87366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95536" y="1700808"/>
            <a:ext cx="8124056" cy="3744416"/>
          </a:xfrm>
        </p:spPr>
        <p:txBody>
          <a:bodyPr>
            <a:normAutofit/>
          </a:bodyPr>
          <a:lstStyle/>
          <a:p>
            <a:pPr marL="0" indent="0" algn="just">
              <a:buNone/>
            </a:pPr>
            <a:r>
              <a:rPr lang="he-IL" sz="2400" b="1" dirty="0"/>
              <a:t>חובות וסמכויות של ועדת בטיחות </a:t>
            </a:r>
            <a:endParaRPr lang="he-IL" sz="2400" dirty="0" smtClean="0"/>
          </a:p>
          <a:p>
            <a:pPr marL="0" indent="0" algn="just">
              <a:buNone/>
            </a:pPr>
            <a:r>
              <a:rPr lang="he-IL" sz="2400" dirty="0" smtClean="0"/>
              <a:t>14.  (א)  אלה חובותיה וסמכויותיה של ועדת בטיחות:</a:t>
            </a:r>
          </a:p>
          <a:p>
            <a:pPr marL="457200" indent="-457200" algn="just">
              <a:buAutoNum type="arabicParenBoth"/>
            </a:pPr>
            <a:r>
              <a:rPr lang="he-IL" sz="2400" b="1" dirty="0" smtClean="0">
                <a:solidFill>
                  <a:srgbClr val="FF0000"/>
                </a:solidFill>
                <a:effectLst>
                  <a:outerShdw blurRad="38100" dist="38100" dir="2700000" algn="tl">
                    <a:srgbClr val="000000">
                      <a:alpha val="43137"/>
                    </a:srgbClr>
                  </a:outerShdw>
                </a:effectLst>
              </a:rPr>
              <a:t>לברר</a:t>
            </a:r>
            <a:r>
              <a:rPr lang="he-IL" sz="2400" b="1" dirty="0" smtClean="0">
                <a:solidFill>
                  <a:srgbClr val="0000FF"/>
                </a:solidFill>
                <a:effectLst>
                  <a:outerShdw blurRad="38100" dist="38100" dir="2700000" algn="tl">
                    <a:srgbClr val="000000">
                      <a:alpha val="43137"/>
                    </a:srgbClr>
                  </a:outerShdw>
                </a:effectLst>
              </a:rPr>
              <a:t> </a:t>
            </a:r>
            <a:r>
              <a:rPr lang="he-IL" sz="2400" b="1" dirty="0">
                <a:solidFill>
                  <a:srgbClr val="0000FF"/>
                </a:solidFill>
                <a:effectLst>
                  <a:outerShdw blurRad="38100" dist="38100" dir="2700000" algn="tl">
                    <a:srgbClr val="000000">
                      <a:alpha val="43137"/>
                    </a:srgbClr>
                  </a:outerShdw>
                </a:effectLst>
              </a:rPr>
              <a:t>סיבותיהן ונסיבותיהן של תאונות </a:t>
            </a:r>
            <a:endParaRPr lang="en-US" sz="2400" b="1" dirty="0" smtClean="0">
              <a:solidFill>
                <a:srgbClr val="0000FF"/>
              </a:solidFill>
              <a:effectLst>
                <a:outerShdw blurRad="38100" dist="38100" dir="2700000" algn="tl">
                  <a:srgbClr val="000000">
                    <a:alpha val="43137"/>
                  </a:srgbClr>
                </a:outerShdw>
              </a:effectLst>
            </a:endParaRPr>
          </a:p>
          <a:p>
            <a:pPr marL="0" indent="0" algn="just">
              <a:buNone/>
            </a:pPr>
            <a:r>
              <a:rPr lang="he-IL" sz="2400" b="1" dirty="0" smtClean="0">
                <a:solidFill>
                  <a:srgbClr val="0000FF"/>
                </a:solidFill>
                <a:effectLst>
                  <a:outerShdw blurRad="38100" dist="38100" dir="2700000" algn="tl">
                    <a:srgbClr val="000000">
                      <a:alpha val="43137"/>
                    </a:srgbClr>
                  </a:outerShdw>
                </a:effectLst>
              </a:rPr>
              <a:t>העבודה </a:t>
            </a:r>
            <a:r>
              <a:rPr lang="he-IL" sz="2400" b="1" dirty="0">
                <a:solidFill>
                  <a:srgbClr val="0000FF"/>
                </a:solidFill>
                <a:effectLst>
                  <a:outerShdw blurRad="38100" dist="38100" dir="2700000" algn="tl">
                    <a:srgbClr val="000000">
                      <a:alpha val="43137"/>
                    </a:srgbClr>
                  </a:outerShdw>
                </a:effectLst>
              </a:rPr>
              <a:t>במפעל </a:t>
            </a:r>
            <a:r>
              <a:rPr lang="he-IL" sz="2400" b="1" dirty="0">
                <a:solidFill>
                  <a:srgbClr val="FF0000"/>
                </a:solidFill>
                <a:effectLst>
                  <a:outerShdw blurRad="38100" dist="38100" dir="2700000" algn="tl">
                    <a:srgbClr val="000000">
                      <a:alpha val="43137"/>
                    </a:srgbClr>
                  </a:outerShdw>
                </a:effectLst>
              </a:rPr>
              <a:t>ולהמליץ</a:t>
            </a:r>
            <a:r>
              <a:rPr lang="he-IL" sz="2400" b="1" dirty="0">
                <a:solidFill>
                  <a:srgbClr val="0000FF"/>
                </a:solidFill>
                <a:effectLst>
                  <a:outerShdw blurRad="38100" dist="38100" dir="2700000" algn="tl">
                    <a:srgbClr val="000000">
                      <a:alpha val="43137"/>
                    </a:srgbClr>
                  </a:outerShdw>
                </a:effectLst>
              </a:rPr>
              <a:t> על אמצעים למניעתן;</a:t>
            </a:r>
          </a:p>
          <a:p>
            <a:pPr marL="0" indent="0" algn="just">
              <a:buNone/>
            </a:pPr>
            <a:r>
              <a:rPr lang="he-IL" sz="2400" dirty="0"/>
              <a:t>(</a:t>
            </a:r>
            <a:r>
              <a:rPr lang="he-IL" sz="2400" dirty="0" smtClean="0"/>
              <a:t>2)</a:t>
            </a:r>
            <a:r>
              <a:rPr lang="he-IL" sz="1600" dirty="0" smtClean="0"/>
              <a:t>לעמוד </a:t>
            </a:r>
            <a:r>
              <a:rPr lang="he-IL" sz="1600" dirty="0"/>
              <a:t>על תנאי הבטיחות </a:t>
            </a:r>
            <a:r>
              <a:rPr lang="he-IL" sz="1600" dirty="0" err="1"/>
              <a:t>והגיהות</a:t>
            </a:r>
            <a:r>
              <a:rPr lang="he-IL" sz="1600" dirty="0"/>
              <a:t>, </a:t>
            </a:r>
            <a:r>
              <a:rPr lang="he-IL" sz="1600" b="1" dirty="0"/>
              <a:t>להמליץ</a:t>
            </a:r>
            <a:r>
              <a:rPr lang="he-IL" sz="1600" dirty="0"/>
              <a:t> על שיפורים ולייעץ בקביעת כללי בטיחות;</a:t>
            </a:r>
          </a:p>
          <a:p>
            <a:pPr marL="0" indent="0" algn="just">
              <a:buNone/>
            </a:pPr>
            <a:r>
              <a:rPr lang="he-IL" sz="1600" dirty="0"/>
              <a:t>(3)   לקבל דין וחשבון מנאמני הבטיחות, לבקר ולתאם את פעולותיהם;</a:t>
            </a:r>
          </a:p>
          <a:p>
            <a:pPr marL="0" indent="0" algn="just">
              <a:buNone/>
            </a:pPr>
            <a:r>
              <a:rPr lang="he-IL" sz="1600" dirty="0"/>
              <a:t>(4)   להילוות למפקח עבודה בביקוריו במפעל.</a:t>
            </a:r>
          </a:p>
          <a:p>
            <a:endParaRPr lang="he-IL" dirty="0"/>
          </a:p>
        </p:txBody>
      </p:sp>
      <p:sp>
        <p:nvSpPr>
          <p:cNvPr id="5" name="כותרת 1"/>
          <p:cNvSpPr>
            <a:spLocks noGrp="1"/>
          </p:cNvSpPr>
          <p:nvPr>
            <p:ph type="title"/>
          </p:nvPr>
        </p:nvSpPr>
        <p:spPr>
          <a:xfrm>
            <a:off x="2195736" y="332656"/>
            <a:ext cx="6179840" cy="832520"/>
          </a:xfrm>
        </p:spPr>
        <p:txBody>
          <a:bodyPr>
            <a:noAutofit/>
          </a:bodyPr>
          <a:lstStyle/>
          <a:p>
            <a:pPr algn="r"/>
            <a:r>
              <a:rPr lang="he-IL" sz="2400" b="1" dirty="0" smtClean="0">
                <a:solidFill>
                  <a:srgbClr val="FF0000"/>
                </a:solidFill>
                <a:effectLst>
                  <a:outerShdw blurRad="38100" dist="38100" dir="2700000" algn="tl">
                    <a:srgbClr val="000000">
                      <a:alpha val="43137"/>
                    </a:srgbClr>
                  </a:outerShdw>
                </a:effectLst>
              </a:rPr>
              <a:t>ועדת בטיחות </a:t>
            </a:r>
            <a:br>
              <a:rPr lang="he-IL" sz="2400" b="1" dirty="0" smtClean="0">
                <a:solidFill>
                  <a:srgbClr val="FF0000"/>
                </a:solidFill>
                <a:effectLst>
                  <a:outerShdw blurRad="38100" dist="38100" dir="2700000" algn="tl">
                    <a:srgbClr val="000000">
                      <a:alpha val="43137"/>
                    </a:srgbClr>
                  </a:outerShdw>
                </a:effectLst>
              </a:rPr>
            </a:br>
            <a:r>
              <a:rPr lang="he-IL" sz="2400" b="1" dirty="0" smtClean="0">
                <a:solidFill>
                  <a:srgbClr val="0000FF"/>
                </a:solidFill>
                <a:effectLst>
                  <a:outerShdw blurRad="38100" dist="38100" dir="2700000" algn="tl">
                    <a:srgbClr val="000000">
                      <a:alpha val="43137"/>
                    </a:srgbClr>
                  </a:outerShdw>
                </a:effectLst>
              </a:rPr>
              <a:t>חוק ארגון הפיקוח על העבודה</a:t>
            </a:r>
            <a:endParaRPr lang="he-IL" sz="2400" b="1" dirty="0">
              <a:solidFill>
                <a:srgbClr val="0000FF"/>
              </a:solidFill>
              <a:effectLst>
                <a:outerShdw blurRad="38100" dist="38100" dir="2700000" algn="tl">
                  <a:srgbClr val="000000">
                    <a:alpha val="43137"/>
                  </a:srgbClr>
                </a:outerShdw>
              </a:effectLst>
            </a:endParaRPr>
          </a:p>
        </p:txBody>
      </p:sp>
      <p:sp>
        <p:nvSpPr>
          <p:cNvPr id="6" name="מציין מיקום של כותרת תחתונה 1"/>
          <p:cNvSpPr>
            <a:spLocks noGrp="1"/>
          </p:cNvSpPr>
          <p:nvPr>
            <p:ph type="ftr" sz="quarter" idx="11"/>
          </p:nvPr>
        </p:nvSpPr>
        <p:spPr>
          <a:xfrm>
            <a:off x="3203848" y="5877272"/>
            <a:ext cx="2895600" cy="590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63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054100" indent="-20955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476375" indent="-20955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1898650" indent="-20955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3558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8130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2702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7274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he-IL" altLang="he-IL" sz="1400" b="1" dirty="0" smtClean="0"/>
              <a:t>עו"ד מאיר כהן  0528905768</a:t>
            </a:r>
          </a:p>
          <a:p>
            <a:pPr algn="ctr">
              <a:spcBef>
                <a:spcPct val="0"/>
              </a:spcBef>
              <a:buFontTx/>
              <a:buNone/>
            </a:pPr>
            <a:r>
              <a:rPr lang="en-US" altLang="he-IL" sz="1400" b="1" dirty="0" smtClean="0"/>
              <a:t>meircohen.law@gmail.com</a:t>
            </a:r>
          </a:p>
        </p:txBody>
      </p:sp>
      <p:pic>
        <p:nvPicPr>
          <p:cNvPr id="7" name="תמונה 6"/>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8" name="מלבן 7"/>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29336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260648"/>
            <a:ext cx="7620000" cy="832520"/>
          </a:xfrm>
        </p:spPr>
        <p:txBody>
          <a:bodyPr>
            <a:normAutofit fontScale="90000"/>
          </a:bodyPr>
          <a:lstStyle/>
          <a:p>
            <a:pPr algn="r"/>
            <a:r>
              <a:rPr lang="he-IL" sz="2800" b="1" dirty="0">
                <a:solidFill>
                  <a:srgbClr val="FF0000"/>
                </a:solidFill>
                <a:effectLst>
                  <a:outerShdw blurRad="38100" dist="38100" dir="2700000" algn="tl">
                    <a:srgbClr val="000000">
                      <a:alpha val="43137"/>
                    </a:srgbClr>
                  </a:outerShdw>
                </a:effectLst>
              </a:rPr>
              <a:t>תקנות</a:t>
            </a:r>
            <a:r>
              <a:rPr lang="he-IL" sz="2800" b="1" dirty="0">
                <a:solidFill>
                  <a:srgbClr val="0000FF"/>
                </a:solidFill>
                <a:effectLst>
                  <a:outerShdw blurRad="38100" dist="38100" dir="2700000" algn="tl">
                    <a:srgbClr val="000000">
                      <a:alpha val="43137"/>
                    </a:srgbClr>
                  </a:outerShdw>
                </a:effectLst>
              </a:rPr>
              <a:t> ארגון הפיקוח על העבודה </a:t>
            </a:r>
            <a:r>
              <a:rPr lang="he-IL" sz="2800" b="1" dirty="0" smtClean="0">
                <a:solidFill>
                  <a:srgbClr val="0000FF"/>
                </a:solidFill>
                <a:effectLst>
                  <a:outerShdw blurRad="38100" dist="38100" dir="2700000" algn="tl">
                    <a:srgbClr val="000000">
                      <a:alpha val="43137"/>
                    </a:srgbClr>
                  </a:outerShdw>
                </a:effectLst>
              </a:rPr>
              <a:t/>
            </a:r>
            <a:br>
              <a:rPr lang="he-IL" sz="2800" b="1" dirty="0" smtClean="0">
                <a:solidFill>
                  <a:srgbClr val="0000FF"/>
                </a:solidFill>
                <a:effectLst>
                  <a:outerShdw blurRad="38100" dist="38100" dir="2700000" algn="tl">
                    <a:srgbClr val="000000">
                      <a:alpha val="43137"/>
                    </a:srgbClr>
                  </a:outerShdw>
                </a:effectLst>
              </a:rPr>
            </a:br>
            <a:r>
              <a:rPr lang="he-IL" sz="2800" b="1" dirty="0" smtClean="0">
                <a:solidFill>
                  <a:srgbClr val="FF0000"/>
                </a:solidFill>
                <a:effectLst>
                  <a:outerShdw blurRad="38100" dist="38100" dir="2700000" algn="tl">
                    <a:srgbClr val="000000">
                      <a:alpha val="43137"/>
                    </a:srgbClr>
                  </a:outerShdw>
                </a:effectLst>
              </a:rPr>
              <a:t>(</a:t>
            </a:r>
            <a:r>
              <a:rPr lang="he-IL" sz="2800" b="1" dirty="0">
                <a:solidFill>
                  <a:srgbClr val="FF0000"/>
                </a:solidFill>
                <a:effectLst>
                  <a:outerShdw blurRad="38100" dist="38100" dir="2700000" algn="tl">
                    <a:srgbClr val="000000">
                      <a:alpha val="43137"/>
                    </a:srgbClr>
                  </a:outerShdw>
                </a:effectLst>
              </a:rPr>
              <a:t>ממונים על הבטיחות), </a:t>
            </a:r>
            <a:r>
              <a:rPr lang="he-IL" sz="2800" b="1" dirty="0">
                <a:solidFill>
                  <a:srgbClr val="0000FF"/>
                </a:solidFill>
                <a:effectLst>
                  <a:outerShdw blurRad="38100" dist="38100" dir="2700000" algn="tl">
                    <a:srgbClr val="000000">
                      <a:alpha val="43137"/>
                    </a:srgbClr>
                  </a:outerShdw>
                </a:effectLst>
              </a:rPr>
              <a:t>תשנ"ו-1996</a:t>
            </a:r>
          </a:p>
        </p:txBody>
      </p:sp>
      <p:sp>
        <p:nvSpPr>
          <p:cNvPr id="3" name="מציין מיקום תוכן 2"/>
          <p:cNvSpPr>
            <a:spLocks noGrp="1"/>
          </p:cNvSpPr>
          <p:nvPr>
            <p:ph idx="1"/>
          </p:nvPr>
        </p:nvSpPr>
        <p:spPr>
          <a:xfrm>
            <a:off x="835661" y="1268760"/>
            <a:ext cx="7620000" cy="4470400"/>
          </a:xfrm>
        </p:spPr>
        <p:txBody>
          <a:bodyPr>
            <a:normAutofit/>
          </a:bodyPr>
          <a:lstStyle/>
          <a:p>
            <a:pPr marL="0" indent="0">
              <a:lnSpc>
                <a:spcPct val="120000"/>
              </a:lnSpc>
              <a:spcBef>
                <a:spcPts val="0"/>
              </a:spcBef>
              <a:buNone/>
            </a:pPr>
            <a:r>
              <a:rPr lang="he-IL" b="1" dirty="0">
                <a:solidFill>
                  <a:srgbClr val="FF0000"/>
                </a:solidFill>
              </a:rPr>
              <a:t>תפקידיו וסמכויותיו של ממונה על הבטיחות</a:t>
            </a:r>
            <a:endParaRPr lang="he-IL" dirty="0">
              <a:solidFill>
                <a:srgbClr val="FF0000"/>
              </a:solidFill>
            </a:endParaRPr>
          </a:p>
          <a:p>
            <a:pPr marL="0" indent="0" algn="just">
              <a:lnSpc>
                <a:spcPct val="120000"/>
              </a:lnSpc>
              <a:spcBef>
                <a:spcPts val="0"/>
              </a:spcBef>
              <a:buNone/>
            </a:pPr>
            <a:r>
              <a:rPr lang="he-IL" dirty="0"/>
              <a:t>10.  (א)  מתפקידו של ממונה על הבטיחות </a:t>
            </a:r>
            <a:r>
              <a:rPr lang="he-IL" b="1" dirty="0"/>
              <a:t>לייעץ</a:t>
            </a:r>
            <a:r>
              <a:rPr lang="he-IL" dirty="0"/>
              <a:t> למעביד בכל הנוגע לחוקים, לתקנות ולתקנים </a:t>
            </a:r>
            <a:r>
              <a:rPr lang="he-IL" dirty="0" err="1"/>
              <a:t>בעניני</a:t>
            </a:r>
            <a:r>
              <a:rPr lang="he-IL" dirty="0"/>
              <a:t> בטיחות, </a:t>
            </a:r>
            <a:r>
              <a:rPr lang="he-IL" b="1" dirty="0"/>
              <a:t>לסייע</a:t>
            </a:r>
            <a:r>
              <a:rPr lang="he-IL" dirty="0"/>
              <a:t> לו ולאנשי צוות הניהול והתכנון בנוגע לבטיחות, </a:t>
            </a:r>
            <a:r>
              <a:rPr lang="he-IL" dirty="0" err="1"/>
              <a:t>גיהות</a:t>
            </a:r>
            <a:r>
              <a:rPr lang="he-IL" dirty="0"/>
              <a:t>, הנדסת אנוש ובריאות תעסוקתית של העובדים במפעל </a:t>
            </a:r>
            <a:r>
              <a:rPr lang="he-IL" b="1" dirty="0"/>
              <a:t>ולקדם</a:t>
            </a:r>
            <a:r>
              <a:rPr lang="he-IL" dirty="0"/>
              <a:t> את התודעה בנושאים אלה:</a:t>
            </a:r>
          </a:p>
          <a:p>
            <a:pPr marL="0" indent="0">
              <a:lnSpc>
                <a:spcPct val="120000"/>
              </a:lnSpc>
              <a:spcBef>
                <a:spcPts val="0"/>
              </a:spcBef>
              <a:buNone/>
            </a:pPr>
            <a:endParaRPr lang="he-IL" sz="1100" b="1" dirty="0" smtClean="0">
              <a:solidFill>
                <a:srgbClr val="0000FF"/>
              </a:solidFill>
              <a:effectLst>
                <a:outerShdw blurRad="38100" dist="38100" dir="2700000" algn="tl">
                  <a:srgbClr val="000000">
                    <a:alpha val="43137"/>
                  </a:srgbClr>
                </a:outerShdw>
              </a:effectLst>
            </a:endParaRPr>
          </a:p>
          <a:p>
            <a:pPr marL="0" indent="0" algn="just">
              <a:lnSpc>
                <a:spcPct val="120000"/>
              </a:lnSpc>
              <a:spcBef>
                <a:spcPts val="0"/>
              </a:spcBef>
              <a:buNone/>
            </a:pPr>
            <a:r>
              <a:rPr lang="he-IL" b="1" dirty="0" smtClean="0">
                <a:solidFill>
                  <a:srgbClr val="0000FF"/>
                </a:solidFill>
                <a:effectLst>
                  <a:outerShdw blurRad="38100" dist="38100" dir="2700000" algn="tl">
                    <a:srgbClr val="000000">
                      <a:alpha val="43137"/>
                    </a:srgbClr>
                  </a:outerShdw>
                </a:effectLst>
              </a:rPr>
              <a:t>(</a:t>
            </a:r>
            <a:r>
              <a:rPr lang="he-IL" b="1" dirty="0">
                <a:solidFill>
                  <a:srgbClr val="0000FF"/>
                </a:solidFill>
                <a:effectLst>
                  <a:outerShdw blurRad="38100" dist="38100" dir="2700000" algn="tl">
                    <a:srgbClr val="000000">
                      <a:alpha val="43137"/>
                    </a:srgbClr>
                  </a:outerShdw>
                </a:effectLst>
              </a:rPr>
              <a:t>7)   לברר סיבותיהן ונסיבותיהן של תאונות עבודה ומחלות מקצוע </a:t>
            </a:r>
            <a:r>
              <a:rPr lang="he-IL" b="1" dirty="0">
                <a:solidFill>
                  <a:srgbClr val="FF0000"/>
                </a:solidFill>
                <a:effectLst>
                  <a:outerShdw blurRad="38100" dist="38100" dir="2700000" algn="tl">
                    <a:srgbClr val="000000">
                      <a:alpha val="43137"/>
                    </a:srgbClr>
                  </a:outerShdw>
                </a:effectLst>
              </a:rPr>
              <a:t>במגמה להפיק לקחים, </a:t>
            </a:r>
            <a:r>
              <a:rPr lang="he-IL" b="1" dirty="0">
                <a:solidFill>
                  <a:srgbClr val="0000FF"/>
                </a:solidFill>
                <a:effectLst>
                  <a:outerShdw blurRad="38100" dist="38100" dir="2700000" algn="tl">
                    <a:srgbClr val="000000">
                      <a:alpha val="43137"/>
                    </a:srgbClr>
                  </a:outerShdw>
                </a:effectLst>
              </a:rPr>
              <a:t>לערוך </a:t>
            </a:r>
            <a:r>
              <a:rPr lang="he-IL" b="1" dirty="0">
                <a:solidFill>
                  <a:srgbClr val="FF0000"/>
                </a:solidFill>
                <a:effectLst>
                  <a:outerShdw blurRad="38100" dist="38100" dir="2700000" algn="tl">
                    <a:srgbClr val="000000">
                      <a:alpha val="43137"/>
                    </a:srgbClr>
                  </a:outerShdw>
                </a:effectLst>
              </a:rPr>
              <a:t>בכתב</a:t>
            </a:r>
            <a:r>
              <a:rPr lang="he-IL" b="1" dirty="0">
                <a:solidFill>
                  <a:srgbClr val="0000FF"/>
                </a:solidFill>
                <a:effectLst>
                  <a:outerShdw blurRad="38100" dist="38100" dir="2700000" algn="tl">
                    <a:srgbClr val="000000">
                      <a:alpha val="43137"/>
                    </a:srgbClr>
                  </a:outerShdw>
                </a:effectLst>
              </a:rPr>
              <a:t> ממצאים ומסקנות הבירורים ולהציע למעביד צעדים מתאימים </a:t>
            </a:r>
            <a:r>
              <a:rPr lang="he-IL" b="1" dirty="0">
                <a:solidFill>
                  <a:srgbClr val="FF0000"/>
                </a:solidFill>
                <a:effectLst>
                  <a:outerShdw blurRad="38100" dist="38100" dir="2700000" algn="tl">
                    <a:srgbClr val="000000">
                      <a:alpha val="43137"/>
                    </a:srgbClr>
                  </a:outerShdw>
                </a:effectLst>
              </a:rPr>
              <a:t>למניעת הישנות התאונות</a:t>
            </a:r>
            <a:r>
              <a:rPr lang="he-IL" b="1" dirty="0">
                <a:solidFill>
                  <a:srgbClr val="0000FF"/>
                </a:solidFill>
                <a:effectLst>
                  <a:outerShdw blurRad="38100" dist="38100" dir="2700000" algn="tl">
                    <a:srgbClr val="000000">
                      <a:alpha val="43137"/>
                    </a:srgbClr>
                  </a:outerShdw>
                </a:effectLst>
              </a:rPr>
              <a:t>; לוודא </a:t>
            </a:r>
            <a:r>
              <a:rPr lang="he-IL" b="1" dirty="0">
                <a:solidFill>
                  <a:srgbClr val="FF0000"/>
                </a:solidFill>
                <a:effectLst>
                  <a:outerShdw blurRad="38100" dist="38100" dir="2700000" algn="tl">
                    <a:srgbClr val="000000">
                      <a:alpha val="43137"/>
                    </a:srgbClr>
                  </a:outerShdw>
                </a:effectLst>
              </a:rPr>
              <a:t>הדרכת העובדים </a:t>
            </a:r>
            <a:r>
              <a:rPr lang="he-IL" b="1" dirty="0">
                <a:solidFill>
                  <a:srgbClr val="0000FF"/>
                </a:solidFill>
                <a:effectLst>
                  <a:outerShdw blurRad="38100" dist="38100" dir="2700000" algn="tl">
                    <a:srgbClr val="000000">
                      <a:alpha val="43137"/>
                    </a:srgbClr>
                  </a:outerShdw>
                </a:effectLst>
              </a:rPr>
              <a:t>באשר לנסיבות התאונות ומחלות מקצוע והלקחים שהופקו;</a:t>
            </a:r>
          </a:p>
          <a:p>
            <a:pPr marL="0" indent="0" algn="just">
              <a:lnSpc>
                <a:spcPct val="120000"/>
              </a:lnSpc>
              <a:spcBef>
                <a:spcPts val="0"/>
              </a:spcBef>
              <a:buNone/>
            </a:pPr>
            <a:r>
              <a:rPr lang="he-IL" b="1" dirty="0">
                <a:solidFill>
                  <a:srgbClr val="0000FF"/>
                </a:solidFill>
                <a:effectLst>
                  <a:outerShdw blurRad="38100" dist="38100" dir="2700000" algn="tl">
                    <a:srgbClr val="000000">
                      <a:alpha val="43137"/>
                    </a:srgbClr>
                  </a:outerShdw>
                </a:effectLst>
              </a:rPr>
              <a:t>(8)   </a:t>
            </a:r>
            <a:r>
              <a:rPr lang="he-IL" b="1" dirty="0">
                <a:solidFill>
                  <a:srgbClr val="FF0000"/>
                </a:solidFill>
                <a:effectLst>
                  <a:outerShdw blurRad="38100" dist="38100" dir="2700000" algn="tl">
                    <a:srgbClr val="000000">
                      <a:alpha val="43137"/>
                    </a:srgbClr>
                  </a:outerShdw>
                </a:effectLst>
              </a:rPr>
              <a:t>לרכז</a:t>
            </a:r>
            <a:r>
              <a:rPr lang="he-IL" b="1" dirty="0">
                <a:solidFill>
                  <a:srgbClr val="0000FF"/>
                </a:solidFill>
                <a:effectLst>
                  <a:outerShdw blurRad="38100" dist="38100" dir="2700000" algn="tl">
                    <a:srgbClr val="000000">
                      <a:alpha val="43137"/>
                    </a:srgbClr>
                  </a:outerShdw>
                </a:effectLst>
              </a:rPr>
              <a:t> את כל המידע והתיעוד הקשור לתאונות עבודה ומחלות מקצוע שאירעו במפעל;</a:t>
            </a:r>
          </a:p>
          <a:p>
            <a:pPr marL="0" indent="0">
              <a:lnSpc>
                <a:spcPct val="120000"/>
              </a:lnSpc>
              <a:spcBef>
                <a:spcPts val="0"/>
              </a:spcBef>
              <a:buNone/>
            </a:pPr>
            <a:endParaRPr lang="he-IL" dirty="0"/>
          </a:p>
        </p:txBody>
      </p:sp>
      <p:sp>
        <p:nvSpPr>
          <p:cNvPr id="4" name="מציין מיקום של כותרת תחתונה 1"/>
          <p:cNvSpPr>
            <a:spLocks noGrp="1"/>
          </p:cNvSpPr>
          <p:nvPr>
            <p:ph type="ftr" sz="quarter" idx="11"/>
          </p:nvPr>
        </p:nvSpPr>
        <p:spPr>
          <a:xfrm>
            <a:off x="3203848" y="5877272"/>
            <a:ext cx="2895600" cy="590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63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054100" indent="-20955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476375" indent="-20955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1898650" indent="-20955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3558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8130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2702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7274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he-IL" altLang="he-IL" sz="1400" b="1" dirty="0" smtClean="0"/>
              <a:t>עו"ד מאיר כהן  0528905768</a:t>
            </a:r>
          </a:p>
          <a:p>
            <a:pPr algn="ctr">
              <a:spcBef>
                <a:spcPct val="0"/>
              </a:spcBef>
              <a:buFontTx/>
              <a:buNone/>
            </a:pPr>
            <a:r>
              <a:rPr lang="en-US" altLang="he-IL" sz="1400" b="1" dirty="0" smtClean="0"/>
              <a:t>meircohen.law@gmail.com</a:t>
            </a:r>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133011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260648"/>
            <a:ext cx="7620000" cy="832520"/>
          </a:xfrm>
        </p:spPr>
        <p:txBody>
          <a:bodyPr>
            <a:normAutofit fontScale="90000"/>
          </a:bodyPr>
          <a:lstStyle/>
          <a:p>
            <a:pPr algn="r"/>
            <a:r>
              <a:rPr lang="he-IL" sz="2800" b="1" dirty="0">
                <a:solidFill>
                  <a:srgbClr val="FF0000"/>
                </a:solidFill>
                <a:effectLst>
                  <a:outerShdw blurRad="38100" dist="38100" dir="2700000" algn="tl">
                    <a:srgbClr val="000000">
                      <a:alpha val="43137"/>
                    </a:srgbClr>
                  </a:outerShdw>
                </a:effectLst>
              </a:rPr>
              <a:t>תקנות</a:t>
            </a:r>
            <a:r>
              <a:rPr lang="he-IL" sz="2800" b="1" dirty="0">
                <a:solidFill>
                  <a:srgbClr val="0000FF"/>
                </a:solidFill>
                <a:effectLst>
                  <a:outerShdw blurRad="38100" dist="38100" dir="2700000" algn="tl">
                    <a:srgbClr val="000000">
                      <a:alpha val="43137"/>
                    </a:srgbClr>
                  </a:outerShdw>
                </a:effectLst>
              </a:rPr>
              <a:t> ארגון הפיקוח על העבודה </a:t>
            </a:r>
            <a:r>
              <a:rPr lang="he-IL" sz="2800" b="1" dirty="0" smtClean="0">
                <a:solidFill>
                  <a:srgbClr val="0000FF"/>
                </a:solidFill>
                <a:effectLst>
                  <a:outerShdw blurRad="38100" dist="38100" dir="2700000" algn="tl">
                    <a:srgbClr val="000000">
                      <a:alpha val="43137"/>
                    </a:srgbClr>
                  </a:outerShdw>
                </a:effectLst>
              </a:rPr>
              <a:t/>
            </a:r>
            <a:br>
              <a:rPr lang="he-IL" sz="2800" b="1" dirty="0" smtClean="0">
                <a:solidFill>
                  <a:srgbClr val="0000FF"/>
                </a:solidFill>
                <a:effectLst>
                  <a:outerShdw blurRad="38100" dist="38100" dir="2700000" algn="tl">
                    <a:srgbClr val="000000">
                      <a:alpha val="43137"/>
                    </a:srgbClr>
                  </a:outerShdw>
                </a:effectLst>
              </a:rPr>
            </a:br>
            <a:r>
              <a:rPr lang="he-IL" sz="2800" b="1" dirty="0" smtClean="0">
                <a:solidFill>
                  <a:srgbClr val="FF0000"/>
                </a:solidFill>
                <a:effectLst>
                  <a:outerShdw blurRad="38100" dist="38100" dir="2700000" algn="tl">
                    <a:srgbClr val="000000">
                      <a:alpha val="43137"/>
                    </a:srgbClr>
                  </a:outerShdw>
                </a:effectLst>
              </a:rPr>
              <a:t>(</a:t>
            </a:r>
            <a:r>
              <a:rPr lang="he-IL" sz="2800" b="1" dirty="0">
                <a:solidFill>
                  <a:srgbClr val="FF0000"/>
                </a:solidFill>
                <a:effectLst>
                  <a:outerShdw blurRad="38100" dist="38100" dir="2700000" algn="tl">
                    <a:srgbClr val="000000">
                      <a:alpha val="43137"/>
                    </a:srgbClr>
                  </a:outerShdw>
                </a:effectLst>
              </a:rPr>
              <a:t>ממונים על הבטיחות), </a:t>
            </a:r>
            <a:r>
              <a:rPr lang="he-IL" sz="2800" b="1" dirty="0">
                <a:solidFill>
                  <a:srgbClr val="0000FF"/>
                </a:solidFill>
                <a:effectLst>
                  <a:outerShdw blurRad="38100" dist="38100" dir="2700000" algn="tl">
                    <a:srgbClr val="000000">
                      <a:alpha val="43137"/>
                    </a:srgbClr>
                  </a:outerShdw>
                </a:effectLst>
              </a:rPr>
              <a:t>תשנ"ו-1996</a:t>
            </a:r>
          </a:p>
        </p:txBody>
      </p:sp>
      <p:sp>
        <p:nvSpPr>
          <p:cNvPr id="3" name="מציין מיקום תוכן 2"/>
          <p:cNvSpPr>
            <a:spLocks noGrp="1"/>
          </p:cNvSpPr>
          <p:nvPr>
            <p:ph idx="1"/>
          </p:nvPr>
        </p:nvSpPr>
        <p:spPr>
          <a:xfrm>
            <a:off x="323528" y="1268760"/>
            <a:ext cx="8132133" cy="4470400"/>
          </a:xfrm>
        </p:spPr>
        <p:txBody>
          <a:bodyPr>
            <a:normAutofit lnSpcReduction="10000"/>
          </a:bodyPr>
          <a:lstStyle/>
          <a:p>
            <a:pPr marL="0" indent="0">
              <a:lnSpc>
                <a:spcPct val="120000"/>
              </a:lnSpc>
              <a:spcBef>
                <a:spcPts val="0"/>
              </a:spcBef>
              <a:buNone/>
            </a:pPr>
            <a:r>
              <a:rPr lang="he-IL" b="1" dirty="0" smtClean="0">
                <a:solidFill>
                  <a:srgbClr val="FF0000"/>
                </a:solidFill>
              </a:rPr>
              <a:t>ייחודו של ממונה על הבטיחות</a:t>
            </a:r>
            <a:endParaRPr lang="he-IL" dirty="0">
              <a:solidFill>
                <a:srgbClr val="FF0000"/>
              </a:solidFill>
            </a:endParaRPr>
          </a:p>
          <a:p>
            <a:pPr marL="0" indent="0">
              <a:lnSpc>
                <a:spcPct val="120000"/>
              </a:lnSpc>
              <a:spcBef>
                <a:spcPts val="0"/>
              </a:spcBef>
              <a:buNone/>
            </a:pPr>
            <a:endParaRPr lang="he-IL" sz="1100" b="1" dirty="0" smtClean="0">
              <a:solidFill>
                <a:srgbClr val="0000FF"/>
              </a:solidFill>
              <a:effectLst>
                <a:outerShdw blurRad="38100" dist="38100" dir="2700000" algn="tl">
                  <a:srgbClr val="000000">
                    <a:alpha val="43137"/>
                  </a:srgbClr>
                </a:outerShdw>
              </a:effectLst>
            </a:endParaRPr>
          </a:p>
          <a:p>
            <a:pPr algn="just">
              <a:lnSpc>
                <a:spcPct val="120000"/>
              </a:lnSpc>
              <a:spcBef>
                <a:spcPts val="0"/>
              </a:spcBef>
            </a:pPr>
            <a:r>
              <a:rPr lang="he-IL" sz="2400" b="1" dirty="0" smtClean="0">
                <a:solidFill>
                  <a:srgbClr val="0000FF"/>
                </a:solidFill>
                <a:effectLst>
                  <a:outerShdw blurRad="38100" dist="38100" dir="2700000" algn="tl">
                    <a:srgbClr val="000000">
                      <a:alpha val="43137"/>
                    </a:srgbClr>
                  </a:outerShdw>
                </a:effectLst>
              </a:rPr>
              <a:t>לברר </a:t>
            </a:r>
            <a:r>
              <a:rPr lang="he-IL" sz="2400" b="1" dirty="0">
                <a:solidFill>
                  <a:srgbClr val="0000FF"/>
                </a:solidFill>
                <a:effectLst>
                  <a:outerShdw blurRad="38100" dist="38100" dir="2700000" algn="tl">
                    <a:srgbClr val="000000">
                      <a:alpha val="43137"/>
                    </a:srgbClr>
                  </a:outerShdw>
                </a:effectLst>
              </a:rPr>
              <a:t>סיבותיהן ונסיבותיהן של תאונות עבודה ומחלות מקצוע </a:t>
            </a:r>
            <a:r>
              <a:rPr lang="he-IL" sz="2400" b="1" dirty="0">
                <a:solidFill>
                  <a:srgbClr val="FF0000"/>
                </a:solidFill>
                <a:effectLst>
                  <a:outerShdw blurRad="38100" dist="38100" dir="2700000" algn="tl">
                    <a:srgbClr val="000000">
                      <a:alpha val="43137"/>
                    </a:srgbClr>
                  </a:outerShdw>
                </a:effectLst>
              </a:rPr>
              <a:t>במגמה להפיק לקחים, </a:t>
            </a:r>
            <a:endParaRPr lang="he-IL" sz="2400" b="1" dirty="0" smtClean="0">
              <a:solidFill>
                <a:srgbClr val="FF0000"/>
              </a:solidFill>
              <a:effectLst>
                <a:outerShdw blurRad="38100" dist="38100" dir="2700000" algn="tl">
                  <a:srgbClr val="000000">
                    <a:alpha val="43137"/>
                  </a:srgbClr>
                </a:outerShdw>
              </a:effectLst>
            </a:endParaRPr>
          </a:p>
          <a:p>
            <a:pPr algn="just">
              <a:lnSpc>
                <a:spcPct val="120000"/>
              </a:lnSpc>
              <a:spcBef>
                <a:spcPts val="0"/>
              </a:spcBef>
            </a:pPr>
            <a:r>
              <a:rPr lang="he-IL" sz="2400" b="1" dirty="0" smtClean="0">
                <a:solidFill>
                  <a:srgbClr val="0000FF"/>
                </a:solidFill>
                <a:effectLst>
                  <a:outerShdw blurRad="38100" dist="38100" dir="2700000" algn="tl">
                    <a:srgbClr val="000000">
                      <a:alpha val="43137"/>
                    </a:srgbClr>
                  </a:outerShdw>
                </a:effectLst>
              </a:rPr>
              <a:t>לערוך </a:t>
            </a:r>
            <a:r>
              <a:rPr lang="he-IL" sz="2400" b="1" dirty="0">
                <a:solidFill>
                  <a:srgbClr val="FF0000"/>
                </a:solidFill>
                <a:effectLst>
                  <a:outerShdw blurRad="38100" dist="38100" dir="2700000" algn="tl">
                    <a:srgbClr val="000000">
                      <a:alpha val="43137"/>
                    </a:srgbClr>
                  </a:outerShdw>
                </a:effectLst>
              </a:rPr>
              <a:t>בכתב</a:t>
            </a:r>
            <a:r>
              <a:rPr lang="he-IL" sz="2400" b="1" dirty="0">
                <a:solidFill>
                  <a:srgbClr val="0000FF"/>
                </a:solidFill>
                <a:effectLst>
                  <a:outerShdw blurRad="38100" dist="38100" dir="2700000" algn="tl">
                    <a:srgbClr val="000000">
                      <a:alpha val="43137"/>
                    </a:srgbClr>
                  </a:outerShdw>
                </a:effectLst>
              </a:rPr>
              <a:t> ממצאים ומסקנות הבירורים </a:t>
            </a:r>
            <a:endParaRPr lang="he-IL" sz="2400" b="1" dirty="0" smtClean="0">
              <a:solidFill>
                <a:srgbClr val="0000FF"/>
              </a:solidFill>
              <a:effectLst>
                <a:outerShdw blurRad="38100" dist="38100" dir="2700000" algn="tl">
                  <a:srgbClr val="000000">
                    <a:alpha val="43137"/>
                  </a:srgbClr>
                </a:outerShdw>
              </a:effectLst>
            </a:endParaRPr>
          </a:p>
          <a:p>
            <a:pPr algn="just">
              <a:lnSpc>
                <a:spcPct val="120000"/>
              </a:lnSpc>
              <a:spcBef>
                <a:spcPts val="0"/>
              </a:spcBef>
            </a:pPr>
            <a:r>
              <a:rPr lang="he-IL" sz="2400" b="1" dirty="0" smtClean="0">
                <a:solidFill>
                  <a:srgbClr val="0000FF"/>
                </a:solidFill>
                <a:effectLst>
                  <a:outerShdw blurRad="38100" dist="38100" dir="2700000" algn="tl">
                    <a:srgbClr val="000000">
                      <a:alpha val="43137"/>
                    </a:srgbClr>
                  </a:outerShdw>
                </a:effectLst>
              </a:rPr>
              <a:t>ולהציע </a:t>
            </a:r>
            <a:r>
              <a:rPr lang="he-IL" sz="2400" b="1" dirty="0">
                <a:solidFill>
                  <a:srgbClr val="0000FF"/>
                </a:solidFill>
                <a:effectLst>
                  <a:outerShdw blurRad="38100" dist="38100" dir="2700000" algn="tl">
                    <a:srgbClr val="000000">
                      <a:alpha val="43137"/>
                    </a:srgbClr>
                  </a:outerShdw>
                </a:effectLst>
              </a:rPr>
              <a:t>למעביד צעדים מתאימים </a:t>
            </a:r>
            <a:r>
              <a:rPr lang="he-IL" sz="2400" b="1" dirty="0">
                <a:solidFill>
                  <a:srgbClr val="FF0000"/>
                </a:solidFill>
                <a:effectLst>
                  <a:outerShdw blurRad="38100" dist="38100" dir="2700000" algn="tl">
                    <a:srgbClr val="000000">
                      <a:alpha val="43137"/>
                    </a:srgbClr>
                  </a:outerShdw>
                </a:effectLst>
              </a:rPr>
              <a:t>למניעת הישנות התאונות</a:t>
            </a:r>
            <a:r>
              <a:rPr lang="he-IL" sz="2400" b="1" dirty="0">
                <a:solidFill>
                  <a:srgbClr val="0000FF"/>
                </a:solidFill>
                <a:effectLst>
                  <a:outerShdw blurRad="38100" dist="38100" dir="2700000" algn="tl">
                    <a:srgbClr val="000000">
                      <a:alpha val="43137"/>
                    </a:srgbClr>
                  </a:outerShdw>
                </a:effectLst>
              </a:rPr>
              <a:t>; </a:t>
            </a:r>
            <a:endParaRPr lang="he-IL" sz="2400" b="1" dirty="0" smtClean="0">
              <a:solidFill>
                <a:srgbClr val="0000FF"/>
              </a:solidFill>
              <a:effectLst>
                <a:outerShdw blurRad="38100" dist="38100" dir="2700000" algn="tl">
                  <a:srgbClr val="000000">
                    <a:alpha val="43137"/>
                  </a:srgbClr>
                </a:outerShdw>
              </a:effectLst>
            </a:endParaRPr>
          </a:p>
          <a:p>
            <a:pPr algn="just">
              <a:lnSpc>
                <a:spcPct val="120000"/>
              </a:lnSpc>
              <a:spcBef>
                <a:spcPts val="0"/>
              </a:spcBef>
            </a:pPr>
            <a:r>
              <a:rPr lang="he-IL" sz="2400" b="1" dirty="0" smtClean="0">
                <a:solidFill>
                  <a:srgbClr val="0000FF"/>
                </a:solidFill>
                <a:effectLst>
                  <a:outerShdw blurRad="38100" dist="38100" dir="2700000" algn="tl">
                    <a:srgbClr val="000000">
                      <a:alpha val="43137"/>
                    </a:srgbClr>
                  </a:outerShdw>
                </a:effectLst>
              </a:rPr>
              <a:t>לוודא </a:t>
            </a:r>
            <a:r>
              <a:rPr lang="he-IL" sz="2400" b="1" dirty="0">
                <a:solidFill>
                  <a:srgbClr val="FF0000"/>
                </a:solidFill>
                <a:effectLst>
                  <a:outerShdw blurRad="38100" dist="38100" dir="2700000" algn="tl">
                    <a:srgbClr val="000000">
                      <a:alpha val="43137"/>
                    </a:srgbClr>
                  </a:outerShdw>
                </a:effectLst>
              </a:rPr>
              <a:t>הדרכת העובדים </a:t>
            </a:r>
            <a:r>
              <a:rPr lang="he-IL" sz="2400" b="1" dirty="0">
                <a:solidFill>
                  <a:srgbClr val="0000FF"/>
                </a:solidFill>
                <a:effectLst>
                  <a:outerShdw blurRad="38100" dist="38100" dir="2700000" algn="tl">
                    <a:srgbClr val="000000">
                      <a:alpha val="43137"/>
                    </a:srgbClr>
                  </a:outerShdw>
                </a:effectLst>
              </a:rPr>
              <a:t>באשר לנסיבות התאונות ומחלות מקצוע והלקחים שהופקו</a:t>
            </a:r>
            <a:r>
              <a:rPr lang="he-IL" sz="2400" b="1" dirty="0" smtClean="0">
                <a:solidFill>
                  <a:srgbClr val="0000FF"/>
                </a:solidFill>
                <a:effectLst>
                  <a:outerShdw blurRad="38100" dist="38100" dir="2700000" algn="tl">
                    <a:srgbClr val="000000">
                      <a:alpha val="43137"/>
                    </a:srgbClr>
                  </a:outerShdw>
                </a:effectLst>
              </a:rPr>
              <a:t>;</a:t>
            </a:r>
          </a:p>
          <a:p>
            <a:pPr algn="just">
              <a:lnSpc>
                <a:spcPct val="120000"/>
              </a:lnSpc>
              <a:spcBef>
                <a:spcPts val="0"/>
              </a:spcBef>
            </a:pPr>
            <a:r>
              <a:rPr lang="he-IL" sz="2400" b="1" dirty="0" smtClean="0">
                <a:solidFill>
                  <a:srgbClr val="FF0000"/>
                </a:solidFill>
                <a:effectLst>
                  <a:outerShdw blurRad="38100" dist="38100" dir="2700000" algn="tl">
                    <a:srgbClr val="000000">
                      <a:alpha val="43137"/>
                    </a:srgbClr>
                  </a:outerShdw>
                </a:effectLst>
              </a:rPr>
              <a:t>לרכז</a:t>
            </a:r>
            <a:r>
              <a:rPr lang="he-IL" sz="2400" b="1" dirty="0" smtClean="0">
                <a:solidFill>
                  <a:srgbClr val="0000FF"/>
                </a:solidFill>
                <a:effectLst>
                  <a:outerShdw blurRad="38100" dist="38100" dir="2700000" algn="tl">
                    <a:srgbClr val="000000">
                      <a:alpha val="43137"/>
                    </a:srgbClr>
                  </a:outerShdw>
                </a:effectLst>
              </a:rPr>
              <a:t> </a:t>
            </a:r>
            <a:r>
              <a:rPr lang="he-IL" sz="2400" b="1" dirty="0">
                <a:solidFill>
                  <a:srgbClr val="0000FF"/>
                </a:solidFill>
                <a:effectLst>
                  <a:outerShdw blurRad="38100" dist="38100" dir="2700000" algn="tl">
                    <a:srgbClr val="000000">
                      <a:alpha val="43137"/>
                    </a:srgbClr>
                  </a:outerShdw>
                </a:effectLst>
              </a:rPr>
              <a:t>את כל המידע והתיעוד הקשור לתאונות עבודה ומחלות מקצוע שאירעו במפעל;</a:t>
            </a:r>
          </a:p>
          <a:p>
            <a:pPr marL="0" indent="0">
              <a:lnSpc>
                <a:spcPct val="120000"/>
              </a:lnSpc>
              <a:spcBef>
                <a:spcPts val="0"/>
              </a:spcBef>
              <a:buNone/>
            </a:pPr>
            <a:endParaRPr lang="he-IL" dirty="0"/>
          </a:p>
        </p:txBody>
      </p:sp>
      <p:sp>
        <p:nvSpPr>
          <p:cNvPr id="4" name="מציין מיקום של כותרת תחתונה 1"/>
          <p:cNvSpPr>
            <a:spLocks noGrp="1"/>
          </p:cNvSpPr>
          <p:nvPr>
            <p:ph type="ftr" sz="quarter" idx="11"/>
          </p:nvPr>
        </p:nvSpPr>
        <p:spPr>
          <a:xfrm>
            <a:off x="3203848" y="5877272"/>
            <a:ext cx="2895600" cy="590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63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054100" indent="-20955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476375" indent="-20955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1898650" indent="-20955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3558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8130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2702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727450"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he-IL" altLang="he-IL" sz="1400" b="1" dirty="0" smtClean="0"/>
              <a:t>עו"ד מאיר כהן  0528905768</a:t>
            </a:r>
          </a:p>
          <a:p>
            <a:pPr algn="ctr">
              <a:spcBef>
                <a:spcPct val="0"/>
              </a:spcBef>
              <a:buFontTx/>
              <a:buNone/>
            </a:pPr>
            <a:r>
              <a:rPr lang="en-US" altLang="he-IL" sz="1400" b="1" dirty="0" smtClean="0"/>
              <a:t>meircohen.law@gmail.com</a:t>
            </a:r>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4229" y="677280"/>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171208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0560" y="188640"/>
            <a:ext cx="7620000" cy="688504"/>
          </a:xfrm>
        </p:spPr>
        <p:txBody>
          <a:bodyPr/>
          <a:lstStyle/>
          <a:p>
            <a:pPr algn="ctr"/>
            <a:r>
              <a:rPr lang="he-IL" b="1" dirty="0" smtClean="0">
                <a:solidFill>
                  <a:srgbClr val="FF0000"/>
                </a:solidFill>
                <a:effectLst>
                  <a:outerShdw blurRad="38100" dist="38100" dir="2700000" algn="tl">
                    <a:srgbClr val="000000">
                      <a:alpha val="43137"/>
                    </a:srgbClr>
                  </a:outerShdw>
                </a:effectLst>
              </a:rPr>
              <a:t>תובנות</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179512" y="1243431"/>
            <a:ext cx="8712968" cy="3744416"/>
          </a:xfrm>
        </p:spPr>
        <p:txBody>
          <a:bodyPr>
            <a:normAutofit lnSpcReduction="10000"/>
          </a:bodyPr>
          <a:lstStyle/>
          <a:p>
            <a:pPr algn="just"/>
            <a:r>
              <a:rPr lang="he-IL" sz="2400" b="1" dirty="0" smtClean="0"/>
              <a:t>הפקת לקחים והסקת מסקנות – האומנם ???</a:t>
            </a:r>
          </a:p>
          <a:p>
            <a:pPr algn="just"/>
            <a:r>
              <a:rPr lang="he-IL" sz="2400" b="1" dirty="0" smtClean="0"/>
              <a:t>מעמדו ויכולת מקצועית של ממונה על הבטיחות </a:t>
            </a:r>
            <a:r>
              <a:rPr lang="he-IL" sz="2400" b="1" dirty="0" smtClean="0">
                <a:solidFill>
                  <a:srgbClr val="FF0000"/>
                </a:solidFill>
              </a:rPr>
              <a:t>באירועים בעלי היקף רחב</a:t>
            </a:r>
          </a:p>
          <a:p>
            <a:pPr algn="just"/>
            <a:r>
              <a:rPr lang="he-IL" sz="2400" b="1" dirty="0" smtClean="0"/>
              <a:t>האם יש </a:t>
            </a:r>
            <a:r>
              <a:rPr lang="he-IL" sz="2400" b="1" dirty="0" smtClean="0">
                <a:solidFill>
                  <a:srgbClr val="FF0000"/>
                </a:solidFill>
              </a:rPr>
              <a:t>מאגר זיהוי גורם כשל </a:t>
            </a:r>
            <a:r>
              <a:rPr lang="he-IL" sz="2400" b="1" dirty="0" smtClean="0"/>
              <a:t>באירועי בטיחות חמורים</a:t>
            </a:r>
          </a:p>
          <a:p>
            <a:pPr algn="just"/>
            <a:r>
              <a:rPr lang="he-IL" sz="2400" b="1" dirty="0" smtClean="0"/>
              <a:t>האם מאגר מסוג זה </a:t>
            </a:r>
            <a:r>
              <a:rPr lang="he-IL" sz="2400" b="1" dirty="0" smtClean="0">
                <a:solidFill>
                  <a:srgbClr val="FF0000"/>
                </a:solidFill>
              </a:rPr>
              <a:t>יכול למנוע תאונות ולהציל חיים </a:t>
            </a:r>
          </a:p>
          <a:p>
            <a:pPr algn="just"/>
            <a:r>
              <a:rPr lang="he-IL" sz="2400" b="1" dirty="0" smtClean="0"/>
              <a:t>כמה מאתנו הפנימו ויישמו מסקנות מאירועים בישראל</a:t>
            </a:r>
          </a:p>
          <a:p>
            <a:pPr algn="just"/>
            <a:r>
              <a:rPr lang="he-IL" sz="2400" b="1" dirty="0" smtClean="0"/>
              <a:t>האם קיימים בישראל שטחים </a:t>
            </a:r>
            <a:r>
              <a:rPr lang="he-IL" sz="2400" b="1" dirty="0" smtClean="0">
                <a:solidFill>
                  <a:srgbClr val="FF0000"/>
                </a:solidFill>
              </a:rPr>
              <a:t>אקס טריטוריאליים </a:t>
            </a:r>
            <a:r>
              <a:rPr lang="he-IL" sz="2400" b="1" dirty="0" smtClean="0"/>
              <a:t>משוחררי "מערך בטיחות"</a:t>
            </a:r>
            <a:r>
              <a:rPr lang="en-US" sz="2400" b="1" dirty="0" smtClean="0"/>
              <a:t> </a:t>
            </a:r>
            <a:r>
              <a:rPr lang="he-IL" sz="2400" b="1" dirty="0" smtClean="0"/>
              <a:t>ושלום הציבור.</a:t>
            </a:r>
            <a:endParaRPr lang="he-IL" sz="2400" b="1" dirty="0" smtClean="0">
              <a:solidFill>
                <a:srgbClr val="FF0000"/>
              </a:solidFill>
            </a:endParaRPr>
          </a:p>
          <a:p>
            <a:endParaRPr lang="he-IL" b="1" dirty="0"/>
          </a:p>
        </p:txBody>
      </p:sp>
      <p:sp>
        <p:nvSpPr>
          <p:cNvPr id="4" name="TextBox 3"/>
          <p:cNvSpPr txBox="1"/>
          <p:nvPr/>
        </p:nvSpPr>
        <p:spPr>
          <a:xfrm>
            <a:off x="284076" y="5373216"/>
            <a:ext cx="8712968" cy="1027974"/>
          </a:xfrm>
          <a:prstGeom prst="rect">
            <a:avLst/>
          </a:prstGeom>
          <a:noFill/>
        </p:spPr>
        <p:txBody>
          <a:bodyPr wrap="square" rtlCol="1">
            <a:spAutoFit/>
          </a:bodyPr>
          <a:lstStyle/>
          <a:p>
            <a:pPr algn="ctr" rtl="1">
              <a:lnSpc>
                <a:spcPct val="95000"/>
              </a:lnSpc>
            </a:pPr>
            <a:r>
              <a:rPr lang="he-IL" sz="3200" b="1" dirty="0" smtClean="0">
                <a:solidFill>
                  <a:srgbClr val="0000FF"/>
                </a:solidFill>
                <a:effectLst>
                  <a:outerShdw blurRad="38100" dist="38100" dir="2700000" algn="tl">
                    <a:srgbClr val="000000">
                      <a:alpha val="43137"/>
                    </a:srgbClr>
                  </a:outerShdw>
                </a:effectLst>
              </a:rPr>
              <a:t>בטיחות מובילה להתנהגות צופה פני עתיד</a:t>
            </a:r>
          </a:p>
          <a:p>
            <a:pPr algn="ctr" rtl="1">
              <a:lnSpc>
                <a:spcPct val="95000"/>
              </a:lnSpc>
            </a:pPr>
            <a:r>
              <a:rPr lang="he-IL" sz="3200" b="1" dirty="0" smtClean="0">
                <a:solidFill>
                  <a:srgbClr val="0000FF"/>
                </a:solidFill>
                <a:effectLst>
                  <a:outerShdw blurRad="38100" dist="38100" dir="2700000" algn="tl">
                    <a:srgbClr val="000000">
                      <a:alpha val="43137"/>
                    </a:srgbClr>
                  </a:outerShdw>
                </a:effectLst>
              </a:rPr>
              <a:t>ניהול סיכונים = קריאת הכתובת שעל הקיר</a:t>
            </a:r>
            <a:endParaRPr lang="he-IL" sz="3200" b="1" dirty="0">
              <a:solidFill>
                <a:srgbClr val="0000FF"/>
              </a:solidFill>
              <a:effectLst>
                <a:outerShdw blurRad="38100" dist="38100" dir="2700000" algn="tl">
                  <a:srgbClr val="000000">
                    <a:alpha val="43137"/>
                  </a:srgbClr>
                </a:outerShdw>
              </a:effectLst>
            </a:endParaRPr>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1901" y="-11253"/>
            <a:ext cx="1857375" cy="666750"/>
          </a:xfrm>
          <a:prstGeom prst="rect">
            <a:avLst/>
          </a:prstGeom>
          <a:ln>
            <a:noFill/>
          </a:ln>
          <a:effectLst>
            <a:outerShdw blurRad="190500" algn="tl" rotWithShape="0">
              <a:srgbClr val="000000">
                <a:alpha val="70000"/>
              </a:srgbClr>
            </a:outerShdw>
          </a:effectLst>
        </p:spPr>
      </p:pic>
      <p:sp>
        <p:nvSpPr>
          <p:cNvPr id="6" name="מלבן 5"/>
          <p:cNvSpPr/>
          <p:nvPr/>
        </p:nvSpPr>
        <p:spPr>
          <a:xfrm>
            <a:off x="-12328" y="666027"/>
            <a:ext cx="1871604" cy="461665"/>
          </a:xfrm>
          <a:prstGeom prst="rect">
            <a:avLst/>
          </a:prstGeom>
        </p:spPr>
        <p:txBody>
          <a:bodyPr wrap="square">
            <a:spAutoFit/>
          </a:bodyPr>
          <a:lstStyle/>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חברת </a:t>
            </a:r>
            <a:r>
              <a:rPr lang="he-IL" sz="1200" b="1" dirty="0">
                <a:latin typeface="Times New Roman" panose="02020603050405020304" pitchFamily="18" charset="0"/>
                <a:ea typeface="Times New Roman" panose="02020603050405020304" pitchFamily="18" charset="0"/>
                <a:cs typeface="David" panose="020E0502060401010101" pitchFamily="34" charset="-79"/>
              </a:rPr>
              <a:t>בטיחות ישימה בע"מ</a:t>
            </a:r>
            <a:endParaRPr lang="en-US" sz="12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200" b="1" dirty="0" smtClean="0">
                <a:latin typeface="Times New Roman" panose="02020603050405020304" pitchFamily="18" charset="0"/>
                <a:ea typeface="Times New Roman" panose="02020603050405020304" pitchFamily="18" charset="0"/>
                <a:cs typeface="David" panose="020E0502060401010101" pitchFamily="34" charset="-79"/>
              </a:rPr>
              <a:t>  ייעוץ </a:t>
            </a:r>
            <a:r>
              <a:rPr lang="he-IL" sz="1200" b="1" dirty="0">
                <a:latin typeface="Times New Roman" panose="02020603050405020304" pitchFamily="18" charset="0"/>
                <a:ea typeface="Times New Roman" panose="02020603050405020304" pitchFamily="18" charset="0"/>
                <a:cs typeface="David" panose="020E0502060401010101" pitchFamily="34" charset="-79"/>
              </a:rPr>
              <a:t>ניהול והנדסת בטיחות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58798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oks_16x9">
  <a:themeElements>
    <a:clrScheme name="צהוב ירוק">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D69424-34CA-416D-8659-0C355AFC80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3019</Words>
  <Application>Microsoft Office PowerPoint</Application>
  <PresentationFormat>‫הצגה על המסך (4:3)</PresentationFormat>
  <Paragraphs>519</Paragraphs>
  <Slides>51</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51</vt:i4>
      </vt:variant>
    </vt:vector>
  </HeadingPairs>
  <TitlesOfParts>
    <vt:vector size="59" baseType="lpstr">
      <vt:lpstr>Arial</vt:lpstr>
      <vt:lpstr>Century Gothic</vt:lpstr>
      <vt:lpstr>David</vt:lpstr>
      <vt:lpstr>Gisha</vt:lpstr>
      <vt:lpstr>Guttman Hatzvi</vt:lpstr>
      <vt:lpstr>Tahoma</vt:lpstr>
      <vt:lpstr>Times New Roman</vt:lpstr>
      <vt:lpstr>Books_16x9</vt:lpstr>
      <vt:lpstr>מצגת של PowerPoint</vt:lpstr>
      <vt:lpstr>קו מנחה להרצאה</vt:lpstr>
      <vt:lpstr>מצגת של PowerPoint</vt:lpstr>
      <vt:lpstr>הפקת לקחים והסקת מסקנות - מקורות</vt:lpstr>
      <vt:lpstr>מפקח עבודה  חוק ארגון הפיקוח על העבודה</vt:lpstr>
      <vt:lpstr>ועדת בטיחות  חוק ארגון הפיקוח על העבודה</vt:lpstr>
      <vt:lpstr>תקנות ארגון הפיקוח על העבודה  (ממונים על הבטיחות), תשנ"ו-1996</vt:lpstr>
      <vt:lpstr>תקנות ארגון הפיקוח על העבודה  (ממונים על הבטיחות), תשנ"ו-1996</vt:lpstr>
      <vt:lpstr>תובנות</vt:lpstr>
      <vt:lpstr>מצגת של PowerPoint</vt:lpstr>
      <vt:lpstr>קריסות ואסונות</vt:lpstr>
      <vt:lpstr>גשר המוגרבים – רחבת הכותל המערבי </vt:lpstr>
      <vt:lpstr>גשר המוגרבים – רחבת הכותל המערבי </vt:lpstr>
      <vt:lpstr>גשר המוגרבים – רחבת הכותל המערבי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אמוניום חנקתי     NH4NO3</vt:lpstr>
      <vt:lpstr>מצגת של PowerPoint</vt:lpstr>
      <vt:lpstr>ההיבט הכימי</vt:lpstr>
      <vt:lpstr>ההיבט הכימי</vt:lpstr>
      <vt:lpstr>מצגת של PowerPoint</vt:lpstr>
      <vt:lpstr>גורמים קודמים</vt:lpstr>
      <vt:lpstr>גורמים פושעים</vt:lpstr>
      <vt:lpstr>גורמים קודמים – "אמרתי לכם"</vt:lpstr>
      <vt:lpstr>מצגת של PowerPoint</vt:lpstr>
      <vt:lpstr>חקירה מקצועית</vt:lpstr>
      <vt:lpstr>חקירה מקצועית - השיטה</vt:lpstr>
      <vt:lpstr>חקירה מקצועית - השיטה</vt:lpstr>
      <vt:lpstr>חקירה מקצועית - השיטה</vt:lpstr>
      <vt:lpstr>חקירה מקצועית - ההדמיה</vt:lpstr>
      <vt:lpstr>חקירה מקצועית   הפקת לקחים והסקת מסקנות</vt:lpstr>
      <vt:lpstr>חקירה מקצועית   הפקת לקחים והסקת מסקנות</vt:lpstr>
      <vt:lpstr>מצגת של PowerPoint</vt:lpstr>
      <vt:lpstr>אסונות דומים קודמים אמוניום חנקתי </vt:lpstr>
      <vt:lpstr>אסונות דומים קודמים אמוניום חנקתי </vt:lpstr>
      <vt:lpstr>אסונות דומים קודמים אמוניום חנקתי </vt:lpstr>
      <vt:lpstr>מצגת של PowerPoint</vt:lpstr>
      <vt:lpstr>...ומה אצלנו בישראל 2020</vt:lpstr>
      <vt:lpstr>...ומה אצלנו בישראל 2020</vt:lpstr>
      <vt:lpstr>חכם לומד מניסיונם של .... אחרים</vt:lpstr>
      <vt:lpstr>...הנחיות בטיחות</vt:lpstr>
      <vt:lpstr>...ומה אצלנו בישראל 2020</vt:lpstr>
      <vt:lpstr>...ומה אצלנו בישראל - 2020</vt:lpstr>
      <vt:lpstr>...ממשיכים ליעד הבא</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2015-08-12T17:01:51Z</dcterms:created>
  <dcterms:modified xsi:type="dcterms:W3CDTF">2021-06-21T01:01:18Z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